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6" r:id="rId4"/>
    <p:sldId id="263" r:id="rId5"/>
    <p:sldId id="257" r:id="rId6"/>
    <p:sldId id="260" r:id="rId7"/>
    <p:sldId id="261" r:id="rId8"/>
    <p:sldId id="264" r:id="rId9"/>
    <p:sldId id="265" r:id="rId10"/>
    <p:sldId id="258" r:id="rId11"/>
    <p:sldId id="270" r:id="rId12"/>
    <p:sldId id="267" r:id="rId13"/>
    <p:sldId id="268" r:id="rId14"/>
    <p:sldId id="269" r:id="rId15"/>
    <p:sldId id="271" r:id="rId16"/>
    <p:sldId id="277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1" r:id="rId25"/>
    <p:sldId id="282" r:id="rId26"/>
    <p:sldId id="280" r:id="rId27"/>
    <p:sldId id="283" r:id="rId28"/>
    <p:sldId id="284" r:id="rId29"/>
    <p:sldId id="287" r:id="rId30"/>
    <p:sldId id="288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DFE5A-BA25-4A27-B0AF-27CFCEF440AD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0C2BB-80E1-4F60-AD4C-55CEB515E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407EC-F772-4189-A80D-CEFFBD19EA95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79D0C-E0F2-4A2C-80B2-43547F186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454B1-652A-4F47-A696-2F205B6372FF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98BEA-A59D-4A3D-9643-0D3315A97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02D7-F35A-4C2F-9253-78FFFC94275F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C8F58-A079-4944-8C0D-9C00BF315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B5D28-269C-4EF1-8CAE-86121C5B8E7F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62451-2B26-4165-817F-0FC5602A1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D964-B324-4D52-A67D-971B06FA65EA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1E219-D033-40F6-91C9-B52E2405D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94351-F7B5-4D1B-B6DA-AB7C8CC40B29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07BC7-6F55-4DE4-B01C-FA32BA26F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BD39C-5316-4884-8C82-FD97920AADA4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226E6-30DE-4429-94C4-0E5569E57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90AFF-F3FB-454C-A427-94CCC201C6BD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4795-C2B5-45CD-B95F-61DD68B35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34807-3F46-43E8-8983-262C9DE438D8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510E2-B6DA-42F3-ACCD-137FCD1C4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47E3E-33A7-48B7-A6C7-71D780102D5C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BFEBD-3A68-425B-9325-AC03160A7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F34E81-CC0E-4FB7-95FC-2AFC0CB15C6E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D1BA4F-A4C4-4EB6-A5D9-2171F6FD7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hee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smtClean="0">
                <a:solidFill>
                  <a:srgbClr val="FFFF00"/>
                </a:solidFill>
                <a:latin typeface="Gabriola" pitchFamily="82" charset="0"/>
              </a:rPr>
              <a:t>Дымковская игрушка</a:t>
            </a:r>
          </a:p>
        </p:txBody>
      </p:sp>
      <p:pic>
        <p:nvPicPr>
          <p:cNvPr id="13314" name="Содержимое 3" descr="2d044f33a3ddf2b36e2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59563" y="1916113"/>
            <a:ext cx="1862137" cy="2736850"/>
          </a:xfrm>
        </p:spPr>
      </p:pic>
      <p:pic>
        <p:nvPicPr>
          <p:cNvPr id="13315" name="Рисунок 4" descr="30e62fddc14c05988b44e7c02788e187_uF4i04d.jpg.310x350_q85_upscale.jpg"/>
          <p:cNvPicPr>
            <a:picLocks noChangeAspect="1"/>
          </p:cNvPicPr>
          <p:nvPr/>
        </p:nvPicPr>
        <p:blipFill>
          <a:blip r:embed="rId3"/>
          <a:srcRect l="22581" t="6934" r="22581"/>
          <a:stretch>
            <a:fillRect/>
          </a:stretch>
        </p:blipFill>
        <p:spPr bwMode="auto">
          <a:xfrm>
            <a:off x="3779838" y="1916113"/>
            <a:ext cx="2016125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6" descr="dymkovo_toys_9.jpg"/>
          <p:cNvPicPr>
            <a:picLocks noChangeAspect="1"/>
          </p:cNvPicPr>
          <p:nvPr/>
        </p:nvPicPr>
        <p:blipFill>
          <a:blip r:embed="rId4"/>
          <a:srcRect l="7410" t="3329" r="6546"/>
          <a:stretch>
            <a:fillRect/>
          </a:stretch>
        </p:blipFill>
        <p:spPr bwMode="auto">
          <a:xfrm>
            <a:off x="539750" y="1916113"/>
            <a:ext cx="2376488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3492500" y="4941888"/>
            <a:ext cx="56515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FF00"/>
                </a:solidFill>
                <a:latin typeface="Gabriola" pitchFamily="82" charset="0"/>
              </a:rPr>
              <a:t>Презентацию подготовила воспитатель МДБОУ ДС №7 «Улыбка»: В.Н. Петрова</a:t>
            </a:r>
          </a:p>
          <a:p>
            <a:endParaRPr lang="ru-RU" sz="2400">
              <a:latin typeface="Gabriola" pitchFamily="82" charset="0"/>
            </a:endParaRPr>
          </a:p>
          <a:p>
            <a:r>
              <a:rPr lang="ru-RU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smtClean="0">
                <a:solidFill>
                  <a:srgbClr val="FFFF00"/>
                </a:solidFill>
                <a:latin typeface="Gabriola" pitchFamily="82" charset="0"/>
              </a:rPr>
              <a:t>Вот индюк нарядный                                   У большого индюка </a:t>
            </a:r>
            <a:br>
              <a:rPr lang="ru-RU" sz="2800" smtClean="0">
                <a:solidFill>
                  <a:srgbClr val="FFFF00"/>
                </a:solidFill>
                <a:latin typeface="Gabriola" pitchFamily="82" charset="0"/>
              </a:rPr>
            </a:br>
            <a:r>
              <a:rPr lang="ru-RU" sz="2800" smtClean="0">
                <a:solidFill>
                  <a:srgbClr val="FFFF00"/>
                </a:solidFill>
                <a:latin typeface="Gabriola" pitchFamily="82" charset="0"/>
              </a:rPr>
              <a:t> Весь такой он складный.                              Все расписаны бока.</a:t>
            </a:r>
          </a:p>
        </p:txBody>
      </p:sp>
      <p:pic>
        <p:nvPicPr>
          <p:cNvPr id="22530" name="Содержимое 4" descr="108330678_indyuk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3342" r="9161"/>
          <a:stretch>
            <a:fillRect/>
          </a:stretch>
        </p:blipFill>
        <p:spPr>
          <a:xfrm>
            <a:off x="468313" y="1871663"/>
            <a:ext cx="3671887" cy="4427537"/>
          </a:xfrm>
        </p:spPr>
      </p:pic>
      <p:pic>
        <p:nvPicPr>
          <p:cNvPr id="22531" name="Содержимое 5" descr="0fb32eb48a3fa093267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3350" t="5692" r="13737" b="9489"/>
          <a:stretch>
            <a:fillRect/>
          </a:stretch>
        </p:blipFill>
        <p:spPr>
          <a:xfrm>
            <a:off x="4786313" y="1916113"/>
            <a:ext cx="3746500" cy="4392612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2001837"/>
          </a:xfrm>
        </p:spPr>
        <p:txBody>
          <a:bodyPr/>
          <a:lstStyle/>
          <a:p>
            <a:pPr algn="r"/>
            <a:r>
              <a:rPr lang="ru-RU" sz="2800" smtClean="0">
                <a:solidFill>
                  <a:srgbClr val="FFFF00"/>
                </a:solidFill>
                <a:latin typeface="Gabriola" pitchFamily="82" charset="0"/>
              </a:rPr>
              <a:t>Кони глиняные мчатся</a:t>
            </a:r>
            <a:br>
              <a:rPr lang="ru-RU" sz="2800" smtClean="0">
                <a:solidFill>
                  <a:srgbClr val="FFFF00"/>
                </a:solidFill>
                <a:latin typeface="Gabriola" pitchFamily="82" charset="0"/>
              </a:rPr>
            </a:br>
            <a:r>
              <a:rPr lang="ru-RU" sz="2800" smtClean="0">
                <a:solidFill>
                  <a:srgbClr val="FFFF00"/>
                </a:solidFill>
                <a:latin typeface="Gabriola" pitchFamily="82" charset="0"/>
              </a:rPr>
              <a:t>На подставках, что есть сил!</a:t>
            </a:r>
            <a:br>
              <a:rPr lang="ru-RU" sz="2800" smtClean="0">
                <a:solidFill>
                  <a:srgbClr val="FFFF00"/>
                </a:solidFill>
                <a:latin typeface="Gabriola" pitchFamily="82" charset="0"/>
              </a:rPr>
            </a:br>
            <a:r>
              <a:rPr lang="ru-RU" sz="2800" smtClean="0">
                <a:solidFill>
                  <a:srgbClr val="FFFF00"/>
                </a:solidFill>
                <a:latin typeface="Gabriola" pitchFamily="82" charset="0"/>
              </a:rPr>
              <a:t>И за хвост не удержаться,</a:t>
            </a:r>
            <a:br>
              <a:rPr lang="ru-RU" sz="2800" smtClean="0">
                <a:solidFill>
                  <a:srgbClr val="FFFF00"/>
                </a:solidFill>
                <a:latin typeface="Gabriola" pitchFamily="82" charset="0"/>
              </a:rPr>
            </a:br>
            <a:r>
              <a:rPr lang="ru-RU" sz="2800" smtClean="0">
                <a:solidFill>
                  <a:srgbClr val="FFFF00"/>
                </a:solidFill>
                <a:latin typeface="Gabriola" pitchFamily="82" charset="0"/>
              </a:rPr>
              <a:t>Если гриву упустил!</a:t>
            </a:r>
            <a:r>
              <a:rPr lang="ru-RU" sz="2800" smtClean="0">
                <a:latin typeface="Gabriola" pitchFamily="82" charset="0"/>
              </a:rPr>
              <a:t/>
            </a:r>
            <a:br>
              <a:rPr lang="ru-RU" sz="2800" smtClean="0">
                <a:latin typeface="Gabriola" pitchFamily="82" charset="0"/>
              </a:rPr>
            </a:br>
            <a:endParaRPr lang="ru-RU" sz="2800" smtClean="0">
              <a:latin typeface="Gabriola" pitchFamily="82" charset="0"/>
            </a:endParaRPr>
          </a:p>
        </p:txBody>
      </p:sp>
      <p:pic>
        <p:nvPicPr>
          <p:cNvPr id="23554" name="Содержимое 3" descr="02b32c112c83b4c5d01d.jpg"/>
          <p:cNvPicPr>
            <a:picLocks noGrp="1" noChangeAspect="1"/>
          </p:cNvPicPr>
          <p:nvPr>
            <p:ph idx="1"/>
          </p:nvPr>
        </p:nvPicPr>
        <p:blipFill>
          <a:blip r:embed="rId2"/>
          <a:srcRect l="18759" t="5692" r="15584" b="5801"/>
          <a:stretch>
            <a:fillRect/>
          </a:stretch>
        </p:blipFill>
        <p:spPr>
          <a:xfrm>
            <a:off x="250825" y="1557338"/>
            <a:ext cx="2520950" cy="3455987"/>
          </a:xfrm>
        </p:spPr>
      </p:pic>
      <p:pic>
        <p:nvPicPr>
          <p:cNvPr id="23555" name="Рисунок 4" descr="30.gif"/>
          <p:cNvPicPr>
            <a:picLocks noChangeAspect="1"/>
          </p:cNvPicPr>
          <p:nvPr/>
        </p:nvPicPr>
        <p:blipFill>
          <a:blip r:embed="rId3"/>
          <a:srcRect l="1932" t="8794" r="8485" b="5623"/>
          <a:stretch>
            <a:fillRect/>
          </a:stretch>
        </p:blipFill>
        <p:spPr bwMode="auto">
          <a:xfrm>
            <a:off x="2987675" y="1916113"/>
            <a:ext cx="29527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5" descr="information_items_122251.jpg"/>
          <p:cNvPicPr>
            <a:picLocks noChangeAspect="1"/>
          </p:cNvPicPr>
          <p:nvPr/>
        </p:nvPicPr>
        <p:blipFill>
          <a:blip r:embed="rId4"/>
          <a:srcRect t="5785"/>
          <a:stretch>
            <a:fillRect/>
          </a:stretch>
        </p:blipFill>
        <p:spPr bwMode="auto">
          <a:xfrm>
            <a:off x="6084888" y="3068638"/>
            <a:ext cx="2797175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463" y="274638"/>
            <a:ext cx="3970337" cy="2001837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FFFF00"/>
                </a:solidFill>
                <a:latin typeface="Gabriola" pitchFamily="82" charset="0"/>
              </a:rPr>
              <a:t>Заплелись </a:t>
            </a:r>
            <a:r>
              <a:rPr lang="ru-RU" sz="3100" dirty="0">
                <a:solidFill>
                  <a:srgbClr val="FFFF00"/>
                </a:solidFill>
                <a:latin typeface="Gabriola" pitchFamily="82" charset="0"/>
              </a:rPr>
              <a:t>густые травы,</a:t>
            </a:r>
            <a:r>
              <a:rPr lang="ru-RU" sz="3100" dirty="0" smtClean="0">
                <a:solidFill>
                  <a:srgbClr val="FFFF00"/>
                </a:solidFill>
                <a:latin typeface="Gabriola" pitchFamily="82" charset="0"/>
              </a:rPr>
              <a:t/>
            </a:r>
            <a:br>
              <a:rPr lang="ru-RU" sz="3100" dirty="0" smtClean="0">
                <a:solidFill>
                  <a:srgbClr val="FFFF00"/>
                </a:solidFill>
                <a:latin typeface="Gabriola" pitchFamily="82" charset="0"/>
              </a:rPr>
            </a:br>
            <a:r>
              <a:rPr lang="ru-RU" sz="3100" dirty="0">
                <a:solidFill>
                  <a:srgbClr val="FFFF00"/>
                </a:solidFill>
                <a:latin typeface="Gabriola" pitchFamily="82" charset="0"/>
              </a:rPr>
              <a:t>   Закудрявились луга,</a:t>
            </a:r>
            <a:r>
              <a:rPr lang="ru-RU" sz="3100" dirty="0" smtClean="0">
                <a:solidFill>
                  <a:srgbClr val="FFFF00"/>
                </a:solidFill>
                <a:latin typeface="Gabriola" pitchFamily="82" charset="0"/>
              </a:rPr>
              <a:t/>
            </a:r>
            <a:br>
              <a:rPr lang="ru-RU" sz="3100" dirty="0" smtClean="0">
                <a:solidFill>
                  <a:srgbClr val="FFFF00"/>
                </a:solidFill>
                <a:latin typeface="Gabriola" pitchFamily="82" charset="0"/>
              </a:rPr>
            </a:br>
            <a:r>
              <a:rPr lang="ru-RU" sz="3100" dirty="0">
                <a:solidFill>
                  <a:srgbClr val="FFFF00"/>
                </a:solidFill>
                <a:latin typeface="Gabriola" pitchFamily="82" charset="0"/>
              </a:rPr>
              <a:t>   Да и сам я весь кудрявый,</a:t>
            </a:r>
            <a:r>
              <a:rPr lang="ru-RU" sz="3100" dirty="0" smtClean="0">
                <a:solidFill>
                  <a:srgbClr val="FFFF00"/>
                </a:solidFill>
                <a:latin typeface="Gabriola" pitchFamily="82" charset="0"/>
              </a:rPr>
              <a:t/>
            </a:r>
            <a:br>
              <a:rPr lang="ru-RU" sz="3100" dirty="0" smtClean="0">
                <a:solidFill>
                  <a:srgbClr val="FFFF00"/>
                </a:solidFill>
                <a:latin typeface="Gabriola" pitchFamily="82" charset="0"/>
              </a:rPr>
            </a:br>
            <a:r>
              <a:rPr lang="ru-RU" sz="3100" dirty="0">
                <a:solidFill>
                  <a:srgbClr val="FFFF00"/>
                </a:solidFill>
                <a:latin typeface="Gabriola" pitchFamily="82" charset="0"/>
              </a:rPr>
              <a:t>   Даже завитком рога (</a:t>
            </a:r>
            <a:r>
              <a:rPr lang="ru-RU" sz="3100" dirty="0" smtClean="0">
                <a:solidFill>
                  <a:srgbClr val="FFFF00"/>
                </a:solidFill>
                <a:latin typeface="Gabriola" pitchFamily="82" charset="0"/>
              </a:rPr>
              <a:t>баран)</a:t>
            </a:r>
            <a:endParaRPr lang="ru-RU" dirty="0"/>
          </a:p>
        </p:txBody>
      </p:sp>
      <p:pic>
        <p:nvPicPr>
          <p:cNvPr id="24578" name="Содержимое 3" descr="62e4ccef87cfd16f3b98.jpg"/>
          <p:cNvPicPr>
            <a:picLocks noGrp="1" noChangeAspect="1"/>
          </p:cNvPicPr>
          <p:nvPr>
            <p:ph idx="1"/>
          </p:nvPr>
        </p:nvPicPr>
        <p:blipFill>
          <a:blip r:embed="rId2"/>
          <a:srcRect l="9055" t="5531" r="7199" b="9650"/>
          <a:stretch>
            <a:fillRect/>
          </a:stretch>
        </p:blipFill>
        <p:spPr>
          <a:xfrm>
            <a:off x="250825" y="188913"/>
            <a:ext cx="2665413" cy="3311525"/>
          </a:xfrm>
        </p:spPr>
      </p:pic>
      <p:pic>
        <p:nvPicPr>
          <p:cNvPr id="24579" name="Рисунок 4" descr="04057-158-10.jpg"/>
          <p:cNvPicPr>
            <a:picLocks noChangeAspect="1"/>
          </p:cNvPicPr>
          <p:nvPr/>
        </p:nvPicPr>
        <p:blipFill>
          <a:blip r:embed="rId3"/>
          <a:srcRect l="14169" t="6557" r="15602" b="10281"/>
          <a:stretch>
            <a:fillRect/>
          </a:stretch>
        </p:blipFill>
        <p:spPr bwMode="auto">
          <a:xfrm>
            <a:off x="5580063" y="2420938"/>
            <a:ext cx="29972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5" descr="08dd7c3f7307d520325e0098c3ct--russkij-stil-dymkovskaya-igrushka-koza-s.jpg"/>
          <p:cNvPicPr>
            <a:picLocks noChangeAspect="1"/>
          </p:cNvPicPr>
          <p:nvPr/>
        </p:nvPicPr>
        <p:blipFill>
          <a:blip r:embed="rId4"/>
          <a:srcRect l="18617" t="6981" r="21809" b="9242"/>
          <a:stretch>
            <a:fillRect/>
          </a:stretch>
        </p:blipFill>
        <p:spPr bwMode="auto">
          <a:xfrm>
            <a:off x="3059113" y="2205038"/>
            <a:ext cx="22288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3708400" y="274638"/>
            <a:ext cx="4978400" cy="1785937"/>
          </a:xfrm>
        </p:spPr>
        <p:txBody>
          <a:bodyPr/>
          <a:lstStyle/>
          <a:p>
            <a:pPr algn="r"/>
            <a:r>
              <a:rPr lang="ru-RU" sz="2800" smtClean="0">
                <a:solidFill>
                  <a:srgbClr val="FFFF00"/>
                </a:solidFill>
                <a:latin typeface="Gabriola" pitchFamily="82" charset="0"/>
              </a:rPr>
              <a:t>Уточка - Марфуточка бережком идет,</a:t>
            </a:r>
            <a:br>
              <a:rPr lang="ru-RU" sz="2800" smtClean="0">
                <a:solidFill>
                  <a:srgbClr val="FFFF00"/>
                </a:solidFill>
                <a:latin typeface="Gabriola" pitchFamily="82" charset="0"/>
              </a:rPr>
            </a:br>
            <a:r>
              <a:rPr lang="ru-RU" sz="2800" smtClean="0">
                <a:solidFill>
                  <a:srgbClr val="FFFF00"/>
                </a:solidFill>
                <a:latin typeface="Gabriola" pitchFamily="82" charset="0"/>
              </a:rPr>
              <a:t>Уточек - Марфуточек купаться ведет</a:t>
            </a:r>
            <a:r>
              <a:rPr lang="ru-RU" sz="2800" smtClean="0">
                <a:latin typeface="Gabriola" pitchFamily="82" charset="0"/>
              </a:rPr>
              <a:t/>
            </a:r>
            <a:br>
              <a:rPr lang="ru-RU" sz="2800" smtClean="0">
                <a:latin typeface="Gabriola" pitchFamily="82" charset="0"/>
              </a:rPr>
            </a:br>
            <a:endParaRPr lang="ru-RU" sz="2800" smtClean="0">
              <a:latin typeface="Gabriola" pitchFamily="82" charset="0"/>
            </a:endParaRPr>
          </a:p>
        </p:txBody>
      </p:sp>
      <p:pic>
        <p:nvPicPr>
          <p:cNvPr id="25602" name="Содержимое 3" descr="1-500x5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18179" r="16589"/>
          <a:stretch>
            <a:fillRect/>
          </a:stretch>
        </p:blipFill>
        <p:spPr>
          <a:xfrm>
            <a:off x="4211638" y="2492375"/>
            <a:ext cx="2247900" cy="3446463"/>
          </a:xfrm>
        </p:spPr>
      </p:pic>
      <p:pic>
        <p:nvPicPr>
          <p:cNvPr id="25603" name="Рисунок 4" descr="251d273ebfc2ca10e5c7.jpg"/>
          <p:cNvPicPr>
            <a:picLocks noChangeAspect="1"/>
          </p:cNvPicPr>
          <p:nvPr/>
        </p:nvPicPr>
        <p:blipFill>
          <a:blip r:embed="rId3"/>
          <a:srcRect l="11055" t="7591" r="15637" b="13123"/>
          <a:stretch>
            <a:fillRect/>
          </a:stretch>
        </p:blipFill>
        <p:spPr bwMode="auto">
          <a:xfrm>
            <a:off x="6588125" y="3500438"/>
            <a:ext cx="23050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5" descr="thumbgolovina_o_l800x600x1x16777215_golovina__3_.jpg"/>
          <p:cNvPicPr>
            <a:picLocks noChangeAspect="1"/>
          </p:cNvPicPr>
          <p:nvPr/>
        </p:nvPicPr>
        <p:blipFill>
          <a:blip r:embed="rId4"/>
          <a:srcRect l="10310" t="25700" r="11255" b="8151"/>
          <a:stretch>
            <a:fillRect/>
          </a:stretch>
        </p:blipFill>
        <p:spPr bwMode="auto">
          <a:xfrm>
            <a:off x="250825" y="1484313"/>
            <a:ext cx="37814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3" y="274638"/>
            <a:ext cx="4186237" cy="2074862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FFFF00"/>
                </a:solidFill>
                <a:latin typeface="Gabriola" pitchFamily="82" charset="0"/>
              </a:rPr>
              <a:t/>
            </a:r>
            <a:br>
              <a:rPr lang="ru-RU" sz="3100" dirty="0" smtClean="0">
                <a:solidFill>
                  <a:srgbClr val="FFFF00"/>
                </a:solidFill>
                <a:latin typeface="Gabriola" pitchFamily="82" charset="0"/>
              </a:rPr>
            </a:br>
            <a:r>
              <a:rPr lang="ru-RU" sz="3100" dirty="0" smtClean="0">
                <a:solidFill>
                  <a:srgbClr val="FFFF00"/>
                </a:solidFill>
                <a:latin typeface="Gabriola" pitchFamily="82" charset="0"/>
              </a:rPr>
              <a:t>Бойкий </a:t>
            </a:r>
            <a:r>
              <a:rPr lang="ru-RU" sz="3100" dirty="0">
                <a:solidFill>
                  <a:srgbClr val="FFFF00"/>
                </a:solidFill>
                <a:latin typeface="Gabriola" pitchFamily="82" charset="0"/>
              </a:rPr>
              <a:t>Петя-петушок</a:t>
            </a:r>
            <a:br>
              <a:rPr lang="ru-RU" sz="3100" dirty="0">
                <a:solidFill>
                  <a:srgbClr val="FFFF00"/>
                </a:solidFill>
                <a:latin typeface="Gabriola" pitchFamily="82" charset="0"/>
              </a:rPr>
            </a:br>
            <a:r>
              <a:rPr lang="ru-RU" sz="3100" dirty="0">
                <a:solidFill>
                  <a:srgbClr val="FFFF00"/>
                </a:solidFill>
                <a:latin typeface="Gabriola" pitchFamily="82" charset="0"/>
              </a:rPr>
              <a:t>Поднимает гребешок,</a:t>
            </a:r>
            <a:br>
              <a:rPr lang="ru-RU" sz="3100" dirty="0">
                <a:solidFill>
                  <a:srgbClr val="FFFF00"/>
                </a:solidFill>
                <a:latin typeface="Gabriola" pitchFamily="82" charset="0"/>
              </a:rPr>
            </a:br>
            <a:r>
              <a:rPr lang="ru-RU" sz="3100" dirty="0">
                <a:solidFill>
                  <a:srgbClr val="FFFF00"/>
                </a:solidFill>
                <a:latin typeface="Gabriola" pitchFamily="82" charset="0"/>
              </a:rPr>
              <a:t>Громко-громко кричит,</a:t>
            </a:r>
            <a:br>
              <a:rPr lang="ru-RU" sz="3100" dirty="0">
                <a:solidFill>
                  <a:srgbClr val="FFFF00"/>
                </a:solidFill>
                <a:latin typeface="Gabriola" pitchFamily="82" charset="0"/>
              </a:rPr>
            </a:br>
            <a:r>
              <a:rPr lang="ru-RU" sz="3100" dirty="0">
                <a:solidFill>
                  <a:srgbClr val="FFFF00"/>
                </a:solidFill>
                <a:latin typeface="Gabriola" pitchFamily="82" charset="0"/>
              </a:rPr>
              <a:t>Деткам спать не </a:t>
            </a:r>
            <a:r>
              <a:rPr lang="ru-RU" sz="3100" dirty="0" smtClean="0">
                <a:solidFill>
                  <a:srgbClr val="FFFF00"/>
                </a:solidFill>
                <a:latin typeface="Gabriola" pitchFamily="82" charset="0"/>
              </a:rPr>
              <a:t>велит.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pic>
        <p:nvPicPr>
          <p:cNvPr id="26626" name="Содержимое 3" descr="0fb32eb48a3fa093267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1626" t="5692" r="13544" b="9489"/>
          <a:stretch>
            <a:fillRect/>
          </a:stretch>
        </p:blipFill>
        <p:spPr>
          <a:xfrm>
            <a:off x="6516688" y="3703638"/>
            <a:ext cx="2390775" cy="2820987"/>
          </a:xfrm>
        </p:spPr>
      </p:pic>
      <p:pic>
        <p:nvPicPr>
          <p:cNvPr id="26627" name="Рисунок 4" descr="04055-211-10,5.jpg"/>
          <p:cNvPicPr>
            <a:picLocks noChangeAspect="1"/>
          </p:cNvPicPr>
          <p:nvPr/>
        </p:nvPicPr>
        <p:blipFill>
          <a:blip r:embed="rId3"/>
          <a:srcRect l="8728" t="9235" r="11574" b="12729"/>
          <a:stretch>
            <a:fillRect/>
          </a:stretch>
        </p:blipFill>
        <p:spPr bwMode="auto">
          <a:xfrm>
            <a:off x="3851275" y="2636838"/>
            <a:ext cx="2592388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5" descr="4bffd92a522584623d2d1f2bdd169409.jpeg"/>
          <p:cNvPicPr>
            <a:picLocks noChangeAspect="1"/>
          </p:cNvPicPr>
          <p:nvPr/>
        </p:nvPicPr>
        <p:blipFill>
          <a:blip r:embed="rId4"/>
          <a:srcRect l="4349" t="8002" r="7610" b="9315"/>
          <a:stretch>
            <a:fillRect/>
          </a:stretch>
        </p:blipFill>
        <p:spPr bwMode="auto">
          <a:xfrm>
            <a:off x="179388" y="1844675"/>
            <a:ext cx="345122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5724525" y="260350"/>
            <a:ext cx="2900363" cy="1873250"/>
          </a:xfrm>
        </p:spPr>
        <p:txBody>
          <a:bodyPr/>
          <a:lstStyle/>
          <a:p>
            <a:pPr algn="r"/>
            <a:r>
              <a:rPr lang="ru-RU" sz="2800" smtClean="0">
                <a:solidFill>
                  <a:srgbClr val="FFFF00"/>
                </a:solidFill>
                <a:latin typeface="Gabriola" pitchFamily="82" charset="0"/>
              </a:rPr>
              <a:t>Мы игрушки знатные,</a:t>
            </a:r>
            <a:br>
              <a:rPr lang="ru-RU" sz="2800" smtClean="0">
                <a:solidFill>
                  <a:srgbClr val="FFFF00"/>
                </a:solidFill>
                <a:latin typeface="Gabriola" pitchFamily="82" charset="0"/>
              </a:rPr>
            </a:br>
            <a:r>
              <a:rPr lang="ru-RU" sz="2800" smtClean="0">
                <a:solidFill>
                  <a:srgbClr val="FFFF00"/>
                </a:solidFill>
                <a:latin typeface="Gabriola" pitchFamily="82" charset="0"/>
              </a:rPr>
              <a:t> </a:t>
            </a:r>
            <a:r>
              <a:rPr lang="ru-RU" sz="3200" smtClean="0">
                <a:solidFill>
                  <a:srgbClr val="FFFF00"/>
                </a:solidFill>
                <a:latin typeface="Gabriola" pitchFamily="82" charset="0"/>
              </a:rPr>
              <a:t>Складные</a:t>
            </a:r>
            <a:r>
              <a:rPr lang="ru-RU" sz="2800" smtClean="0">
                <a:solidFill>
                  <a:srgbClr val="FFFF00"/>
                </a:solidFill>
                <a:latin typeface="Gabriola" pitchFamily="82" charset="0"/>
              </a:rPr>
              <a:t> да ладные, </a:t>
            </a:r>
            <a:br>
              <a:rPr lang="ru-RU" sz="2800" smtClean="0">
                <a:solidFill>
                  <a:srgbClr val="FFFF00"/>
                </a:solidFill>
                <a:latin typeface="Gabriola" pitchFamily="82" charset="0"/>
              </a:rPr>
            </a:br>
            <a:r>
              <a:rPr lang="ru-RU" sz="2800" smtClean="0">
                <a:solidFill>
                  <a:srgbClr val="FFFF00"/>
                </a:solidFill>
                <a:latin typeface="Gabriola" pitchFamily="82" charset="0"/>
              </a:rPr>
              <a:t>Мы повсюду славимся,</a:t>
            </a:r>
            <a:br>
              <a:rPr lang="ru-RU" sz="2800" smtClean="0">
                <a:solidFill>
                  <a:srgbClr val="FFFF00"/>
                </a:solidFill>
                <a:latin typeface="Gabriola" pitchFamily="82" charset="0"/>
              </a:rPr>
            </a:br>
            <a:r>
              <a:rPr lang="ru-RU" sz="2800" smtClean="0">
                <a:solidFill>
                  <a:srgbClr val="FFFF00"/>
                </a:solidFill>
                <a:latin typeface="Gabriola" pitchFamily="82" charset="0"/>
              </a:rPr>
              <a:t> Мы и вам понравимся!</a:t>
            </a:r>
          </a:p>
        </p:txBody>
      </p:sp>
      <p:pic>
        <p:nvPicPr>
          <p:cNvPr id="27650" name="Содержимое 3" descr="0_619d9_8016b546_orig.jpg"/>
          <p:cNvPicPr>
            <a:picLocks noGrp="1" noChangeAspect="1"/>
          </p:cNvPicPr>
          <p:nvPr>
            <p:ph idx="1"/>
          </p:nvPr>
        </p:nvPicPr>
        <p:blipFill>
          <a:blip r:embed="rId2"/>
          <a:srcRect t="5405" b="2316"/>
          <a:stretch>
            <a:fillRect/>
          </a:stretch>
        </p:blipFill>
        <p:spPr>
          <a:xfrm>
            <a:off x="179388" y="188913"/>
            <a:ext cx="2808287" cy="3238500"/>
          </a:xfrm>
        </p:spPr>
      </p:pic>
      <p:pic>
        <p:nvPicPr>
          <p:cNvPr id="27651" name="Рисунок 4" descr="b05b0f2d229814a7a8a6d9e211f237c4.JPG"/>
          <p:cNvPicPr>
            <a:picLocks noChangeAspect="1"/>
          </p:cNvPicPr>
          <p:nvPr/>
        </p:nvPicPr>
        <p:blipFill>
          <a:blip r:embed="rId3"/>
          <a:srcRect l="14563" r="18108"/>
          <a:stretch>
            <a:fillRect/>
          </a:stretch>
        </p:blipFill>
        <p:spPr bwMode="auto">
          <a:xfrm>
            <a:off x="3132138" y="2133600"/>
            <a:ext cx="3240087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5" descr="image-8623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4950" y="3500438"/>
            <a:ext cx="255905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950"/>
          </a:xfrm>
        </p:spPr>
        <p:txBody>
          <a:bodyPr/>
          <a:lstStyle/>
          <a:p>
            <a:r>
              <a:rPr lang="ru-RU" sz="8000" smtClean="0">
                <a:solidFill>
                  <a:srgbClr val="FFFF00"/>
                </a:solidFill>
                <a:latin typeface="Gabriola" pitchFamily="82" charset="0"/>
              </a:rPr>
              <a:t>Поэтапное изготовление дымковской игрушки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rgbClr val="FFFF00"/>
                </a:solidFill>
                <a:latin typeface="Gabriola" pitchFamily="82" charset="0"/>
              </a:rPr>
              <a:t>Индюк</a:t>
            </a:r>
          </a:p>
        </p:txBody>
      </p:sp>
      <p:pic>
        <p:nvPicPr>
          <p:cNvPr id="29698" name="Содержимое 3" descr="1294328999824820588 (1).jpg"/>
          <p:cNvPicPr>
            <a:picLocks noGrp="1" noChangeAspect="1"/>
          </p:cNvPicPr>
          <p:nvPr>
            <p:ph idx="1"/>
          </p:nvPr>
        </p:nvPicPr>
        <p:blipFill>
          <a:blip r:embed="rId2"/>
          <a:srcRect t="10178" b="3908"/>
          <a:stretch>
            <a:fillRect/>
          </a:stretch>
        </p:blipFill>
        <p:spPr>
          <a:xfrm>
            <a:off x="971550" y="1341438"/>
            <a:ext cx="4464050" cy="5280025"/>
          </a:xfrm>
        </p:spPr>
      </p:pic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5724525" y="1341438"/>
            <a:ext cx="3024188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200">
                <a:solidFill>
                  <a:srgbClr val="FFFF00"/>
                </a:solidFill>
                <a:latin typeface="Gabriola" pitchFamily="82" charset="0"/>
              </a:rPr>
              <a:t>Посмотрите, пышный хвост </a:t>
            </a:r>
          </a:p>
          <a:p>
            <a:pPr algn="r"/>
            <a:r>
              <a:rPr lang="ru-RU" sz="3200">
                <a:solidFill>
                  <a:srgbClr val="FFFF00"/>
                </a:solidFill>
                <a:latin typeface="Gabriola" pitchFamily="82" charset="0"/>
              </a:rPr>
              <a:t>У него совсем не прост </a:t>
            </a:r>
          </a:p>
          <a:p>
            <a:pPr algn="r"/>
            <a:r>
              <a:rPr lang="ru-RU" sz="3200">
                <a:solidFill>
                  <a:srgbClr val="FFFF00"/>
                </a:solidFill>
                <a:latin typeface="Gabriola" pitchFamily="82" charset="0"/>
              </a:rPr>
              <a:t>– Точно солнечный щеток. </a:t>
            </a:r>
          </a:p>
          <a:p>
            <a:pPr algn="r"/>
            <a:r>
              <a:rPr lang="ru-RU" sz="3200">
                <a:solidFill>
                  <a:srgbClr val="FFFF00"/>
                </a:solidFill>
                <a:latin typeface="Gabriola" pitchFamily="82" charset="0"/>
              </a:rPr>
              <a:t>Да алеет гребешок. (П. Синявский</a:t>
            </a:r>
            <a:r>
              <a:rPr lang="ru-RU" sz="3200">
                <a:latin typeface="Gabriola" pitchFamily="82" charset="0"/>
              </a:rPr>
              <a:t>)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rgbClr val="FFFF00"/>
                </a:solidFill>
                <a:latin typeface="Gabriola" pitchFamily="82" charset="0"/>
              </a:rPr>
              <a:t>Конь</a:t>
            </a:r>
            <a:endParaRPr lang="ru-RU" sz="7200" smtClean="0">
              <a:solidFill>
                <a:srgbClr val="FFFF00"/>
              </a:solidFill>
              <a:latin typeface="Gabriola" pitchFamily="82" charset="0"/>
            </a:endParaRPr>
          </a:p>
        </p:txBody>
      </p:sp>
      <p:pic>
        <p:nvPicPr>
          <p:cNvPr id="30722" name="Содержимое 3" descr="78.jpg"/>
          <p:cNvPicPr>
            <a:picLocks noGrp="1" noChangeAspect="1"/>
          </p:cNvPicPr>
          <p:nvPr>
            <p:ph idx="1"/>
          </p:nvPr>
        </p:nvPicPr>
        <p:blipFill>
          <a:blip r:embed="rId2"/>
          <a:srcRect l="25922" t="5405"/>
          <a:stretch>
            <a:fillRect/>
          </a:stretch>
        </p:blipFill>
        <p:spPr>
          <a:xfrm>
            <a:off x="1908175" y="1341438"/>
            <a:ext cx="5688013" cy="5233987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rgbClr val="FFFF00"/>
                </a:solidFill>
                <a:latin typeface="Gabriola" pitchFamily="82" charset="0"/>
              </a:rPr>
              <a:t>Барашек</a:t>
            </a:r>
          </a:p>
        </p:txBody>
      </p:sp>
      <p:pic>
        <p:nvPicPr>
          <p:cNvPr id="31746" name="Содержимое 3" descr="3283904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700213"/>
            <a:ext cx="8642350" cy="3425825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1470025"/>
          </a:xfrm>
        </p:spPr>
        <p:txBody>
          <a:bodyPr/>
          <a:lstStyle/>
          <a:p>
            <a:r>
              <a:rPr lang="ru-RU" sz="8000" smtClean="0">
                <a:solidFill>
                  <a:srgbClr val="FFFF00"/>
                </a:solidFill>
                <a:latin typeface="Gabriola" pitchFamily="82" charset="0"/>
              </a:rPr>
              <a:t>История промысла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1773238"/>
            <a:ext cx="8137525" cy="4751387"/>
          </a:xfrm>
        </p:spPr>
        <p:txBody>
          <a:bodyPr/>
          <a:lstStyle/>
          <a:p>
            <a:r>
              <a:rPr lang="ru-RU" sz="2800" smtClean="0">
                <a:solidFill>
                  <a:srgbClr val="FFFF00"/>
                </a:solidFill>
                <a:latin typeface="Gabriola" pitchFamily="82" charset="0"/>
              </a:rPr>
              <a:t>Ласково и нежно называют эту игрушку – Дымка. По месту их рождения – они из Слободы Дымково. С высоко берега реки Вятки, на котором стоит город Киров, видно слободу Дымково</a:t>
            </a:r>
            <a:r>
              <a:rPr lang="ru-RU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14339" name="Рисунок 4" descr="25_bi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79788"/>
            <a:ext cx="4105275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5" descr="0_82996_7e642a40_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429000"/>
            <a:ext cx="381635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FF00"/>
                </a:solidFill>
                <a:latin typeface="Gabriola" pitchFamily="82" charset="0"/>
              </a:rPr>
              <a:t>Барыня</a:t>
            </a:r>
            <a:endParaRPr lang="ru-RU" sz="6000" dirty="0">
              <a:solidFill>
                <a:srgbClr val="FFFF00"/>
              </a:solidFill>
              <a:latin typeface="Gabriola" pitchFamily="82" charset="0"/>
            </a:endParaRPr>
          </a:p>
        </p:txBody>
      </p:sp>
      <p:pic>
        <p:nvPicPr>
          <p:cNvPr id="32770" name="Содержимое 3" descr="36851548.lbrnv27225.jpg"/>
          <p:cNvPicPr>
            <a:picLocks noGrp="1" noChangeAspect="1"/>
          </p:cNvPicPr>
          <p:nvPr>
            <p:ph idx="1"/>
          </p:nvPr>
        </p:nvPicPr>
        <p:blipFill>
          <a:blip r:embed="rId2"/>
          <a:srcRect l="22327" t="8588"/>
          <a:stretch>
            <a:fillRect/>
          </a:stretch>
        </p:blipFill>
        <p:spPr>
          <a:xfrm>
            <a:off x="1835150" y="1247775"/>
            <a:ext cx="6049963" cy="5383213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6000" smtClean="0">
                <a:solidFill>
                  <a:srgbClr val="FFFF00"/>
                </a:solidFill>
                <a:latin typeface="Gabriola" pitchFamily="82" charset="0"/>
              </a:rPr>
              <a:t>Петушок</a:t>
            </a:r>
          </a:p>
        </p:txBody>
      </p:sp>
      <p:pic>
        <p:nvPicPr>
          <p:cNvPr id="33794" name="Содержимое 3" descr="hello_html_70dd86be.jpg"/>
          <p:cNvPicPr>
            <a:picLocks noGrp="1" noChangeAspect="1"/>
          </p:cNvPicPr>
          <p:nvPr>
            <p:ph idx="1"/>
          </p:nvPr>
        </p:nvPicPr>
        <p:blipFill>
          <a:blip r:embed="rId2"/>
          <a:srcRect l="6186" t="10178" r="8377" b="5499"/>
          <a:stretch>
            <a:fillRect/>
          </a:stretch>
        </p:blipFill>
        <p:spPr>
          <a:xfrm>
            <a:off x="2555875" y="1484313"/>
            <a:ext cx="3816350" cy="5186362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FF00"/>
                </a:solidFill>
                <a:latin typeface="Gabriola" pitchFamily="82" charset="0"/>
              </a:rPr>
              <a:t>Свинка</a:t>
            </a:r>
            <a:endParaRPr lang="ru-RU" sz="6000" dirty="0">
              <a:solidFill>
                <a:srgbClr val="FFFF00"/>
              </a:solidFill>
              <a:latin typeface="Gabriola" pitchFamily="82" charset="0"/>
            </a:endParaRPr>
          </a:p>
        </p:txBody>
      </p:sp>
      <p:pic>
        <p:nvPicPr>
          <p:cNvPr id="34818" name="Содержимое 3" descr="hello_html_m4c2f5403.jpg"/>
          <p:cNvPicPr>
            <a:picLocks noGrp="1" noChangeAspect="1"/>
          </p:cNvPicPr>
          <p:nvPr>
            <p:ph idx="1"/>
          </p:nvPr>
        </p:nvPicPr>
        <p:blipFill>
          <a:blip r:embed="rId2"/>
          <a:srcRect l="8377" t="16542" r="6186" b="3908"/>
          <a:stretch>
            <a:fillRect/>
          </a:stretch>
        </p:blipFill>
        <p:spPr>
          <a:xfrm>
            <a:off x="2555875" y="950913"/>
            <a:ext cx="4464050" cy="5724525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6000" smtClean="0">
                <a:solidFill>
                  <a:srgbClr val="FFFF00"/>
                </a:solidFill>
                <a:latin typeface="Gabriola" pitchFamily="82" charset="0"/>
              </a:rPr>
              <a:t>Лошадка</a:t>
            </a:r>
          </a:p>
        </p:txBody>
      </p:sp>
      <p:pic>
        <p:nvPicPr>
          <p:cNvPr id="35842" name="Содержимое 3" descr="hello_html_mf6b6ce.jpg"/>
          <p:cNvPicPr>
            <a:picLocks noGrp="1" noChangeAspect="1"/>
          </p:cNvPicPr>
          <p:nvPr>
            <p:ph idx="1"/>
          </p:nvPr>
        </p:nvPicPr>
        <p:blipFill>
          <a:blip r:embed="rId2"/>
          <a:srcRect t="10178" b="3908"/>
          <a:stretch>
            <a:fillRect/>
          </a:stretch>
        </p:blipFill>
        <p:spPr>
          <a:xfrm>
            <a:off x="2411413" y="1268413"/>
            <a:ext cx="4537075" cy="5367337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rgbClr val="FFFF00"/>
                </a:solidFill>
                <a:latin typeface="Gabriola" pitchFamily="82" charset="0"/>
              </a:rPr>
              <a:t>Лепка лошадки вытягиванием</a:t>
            </a:r>
          </a:p>
        </p:txBody>
      </p:sp>
      <p:pic>
        <p:nvPicPr>
          <p:cNvPr id="36866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/>
          <a:srcRect t="19724" b="3908"/>
          <a:stretch>
            <a:fillRect/>
          </a:stretch>
        </p:blipFill>
        <p:spPr>
          <a:xfrm>
            <a:off x="900113" y="1628775"/>
            <a:ext cx="7658100" cy="4386263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6000" smtClean="0">
                <a:solidFill>
                  <a:srgbClr val="FFFF00"/>
                </a:solidFill>
                <a:latin typeface="Gabriola" pitchFamily="82" charset="0"/>
              </a:rPr>
              <a:t>Уточка</a:t>
            </a:r>
          </a:p>
        </p:txBody>
      </p:sp>
      <p:pic>
        <p:nvPicPr>
          <p:cNvPr id="37890" name="Содержимое 3" descr="imgh1426160.png"/>
          <p:cNvPicPr>
            <a:picLocks noGrp="1" noChangeAspect="1"/>
          </p:cNvPicPr>
          <p:nvPr>
            <p:ph idx="1"/>
          </p:nvPr>
        </p:nvPicPr>
        <p:blipFill>
          <a:blip r:embed="rId2"/>
          <a:srcRect l="52386" t="14951" r="2271" b="10272"/>
          <a:stretch>
            <a:fillRect/>
          </a:stretch>
        </p:blipFill>
        <p:spPr>
          <a:xfrm>
            <a:off x="2700338" y="1341438"/>
            <a:ext cx="4248150" cy="5254625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FF00"/>
                </a:solidFill>
                <a:latin typeface="Gabriola" pitchFamily="82" charset="0"/>
              </a:rPr>
              <a:t>Коровушка</a:t>
            </a:r>
            <a:endParaRPr lang="ru-RU" sz="6000" dirty="0">
              <a:solidFill>
                <a:srgbClr val="FFFF00"/>
              </a:solidFill>
              <a:latin typeface="Gabriola" pitchFamily="82" charset="0"/>
            </a:endParaRPr>
          </a:p>
        </p:txBody>
      </p:sp>
      <p:pic>
        <p:nvPicPr>
          <p:cNvPr id="38914" name="Содержимое 3" descr="31714f2f10ba897a1bd7.jpg"/>
          <p:cNvPicPr>
            <a:picLocks noGrp="1" noChangeAspect="1"/>
          </p:cNvPicPr>
          <p:nvPr>
            <p:ph idx="1"/>
          </p:nvPr>
        </p:nvPicPr>
        <p:blipFill>
          <a:blip r:embed="rId2"/>
          <a:srcRect t="10178" b="5499"/>
          <a:stretch>
            <a:fillRect/>
          </a:stretch>
        </p:blipFill>
        <p:spPr>
          <a:xfrm>
            <a:off x="2195513" y="1125538"/>
            <a:ext cx="4752975" cy="5516562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rgbClr val="FFFF00"/>
                </a:solidFill>
                <a:latin typeface="Gabriola" pitchFamily="82" charset="0"/>
              </a:rPr>
              <a:t>Роспись дымковской игрушки</a:t>
            </a:r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solidFill>
                  <a:srgbClr val="FFFF00"/>
                </a:solidFill>
                <a:latin typeface="Gabriola" pitchFamily="82" charset="0"/>
              </a:rPr>
              <a:t>	Для росписи используют контрастные сочетания ярких цветов: красного, малинового, жёлтого, оранжевого, голубого, зеленого, синего и черного</a:t>
            </a:r>
          </a:p>
        </p:txBody>
      </p:sp>
      <p:pic>
        <p:nvPicPr>
          <p:cNvPr id="39939" name="Рисунок 3" descr="101788_html_m2d6bc20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997200"/>
            <a:ext cx="3979863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4" descr="hello_html_meb9270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429000"/>
            <a:ext cx="3856037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rgbClr val="FFFF00"/>
                </a:solidFill>
                <a:latin typeface="Gabriola" pitchFamily="82" charset="0"/>
              </a:rPr>
              <a:t>Элементы росписи</a:t>
            </a:r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solidFill>
                  <a:srgbClr val="FFFF00"/>
                </a:solidFill>
                <a:latin typeface="Gabriola" pitchFamily="82" charset="0"/>
              </a:rPr>
              <a:t>	Особенностью дымковской игрушки является простой геометрический орнамент, состоящий из ярких пятен, кругов, зигзагов и полосок разной толщины</a:t>
            </a:r>
          </a:p>
        </p:txBody>
      </p:sp>
      <p:pic>
        <p:nvPicPr>
          <p:cNvPr id="40963" name="Рисунок 3" descr="0011-011-Elementy-dymkovskoj-rospisi.jpg"/>
          <p:cNvPicPr>
            <a:picLocks noChangeAspect="1"/>
          </p:cNvPicPr>
          <p:nvPr/>
        </p:nvPicPr>
        <p:blipFill>
          <a:blip r:embed="rId2"/>
          <a:srcRect l="5901" t="18500" r="8263" b="10101"/>
          <a:stretch>
            <a:fillRect/>
          </a:stretch>
        </p:blipFill>
        <p:spPr bwMode="auto">
          <a:xfrm>
            <a:off x="395288" y="1412875"/>
            <a:ext cx="8367712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2146300"/>
          </a:xfrm>
        </p:spPr>
        <p:txBody>
          <a:bodyPr/>
          <a:lstStyle/>
          <a:p>
            <a:r>
              <a:rPr lang="ru-RU" sz="2800" smtClean="0">
                <a:solidFill>
                  <a:srgbClr val="FFFF00"/>
                </a:solidFill>
                <a:latin typeface="Gabriola" pitchFamily="82" charset="0"/>
              </a:rPr>
              <a:t>Пусть вам лучшею подружкой </a:t>
            </a:r>
            <a:br>
              <a:rPr lang="ru-RU" sz="2800" smtClean="0">
                <a:solidFill>
                  <a:srgbClr val="FFFF00"/>
                </a:solidFill>
                <a:latin typeface="Gabriola" pitchFamily="82" charset="0"/>
              </a:rPr>
            </a:br>
            <a:r>
              <a:rPr lang="ru-RU" sz="2800" smtClean="0">
                <a:solidFill>
                  <a:srgbClr val="FFFF00"/>
                </a:solidFill>
                <a:latin typeface="Gabriola" pitchFamily="82" charset="0"/>
              </a:rPr>
              <a:t>Станет русская игрушка.</a:t>
            </a:r>
            <a:br>
              <a:rPr lang="ru-RU" sz="2800" smtClean="0">
                <a:solidFill>
                  <a:srgbClr val="FFFF00"/>
                </a:solidFill>
                <a:latin typeface="Gabriola" pitchFamily="82" charset="0"/>
              </a:rPr>
            </a:br>
            <a:r>
              <a:rPr lang="ru-RU" sz="2800" smtClean="0">
                <a:solidFill>
                  <a:srgbClr val="FFFF00"/>
                </a:solidFill>
                <a:latin typeface="Gabriola" pitchFamily="82" charset="0"/>
              </a:rPr>
              <a:t> И недаром все музеи </a:t>
            </a:r>
            <a:br>
              <a:rPr lang="ru-RU" sz="2800" smtClean="0">
                <a:solidFill>
                  <a:srgbClr val="FFFF00"/>
                </a:solidFill>
                <a:latin typeface="Gabriola" pitchFamily="82" charset="0"/>
              </a:rPr>
            </a:br>
            <a:r>
              <a:rPr lang="ru-RU" sz="2800" smtClean="0">
                <a:solidFill>
                  <a:srgbClr val="FFFF00"/>
                </a:solidFill>
                <a:latin typeface="Gabriola" pitchFamily="82" charset="0"/>
              </a:rPr>
              <a:t>Дорожат, гордятся ею.</a:t>
            </a:r>
          </a:p>
        </p:txBody>
      </p:sp>
      <p:pic>
        <p:nvPicPr>
          <p:cNvPr id="41986" name="Содержимое 3" descr="0001-001-Dymkovskie-igrushki.jpg"/>
          <p:cNvPicPr>
            <a:picLocks noGrp="1" noChangeAspect="1"/>
          </p:cNvPicPr>
          <p:nvPr>
            <p:ph idx="1"/>
          </p:nvPr>
        </p:nvPicPr>
        <p:blipFill>
          <a:blip r:embed="rId2"/>
          <a:srcRect l="24942" t="37225" r="21362" b="8681"/>
          <a:stretch>
            <a:fillRect/>
          </a:stretch>
        </p:blipFill>
        <p:spPr>
          <a:xfrm>
            <a:off x="1692275" y="2276475"/>
            <a:ext cx="5688013" cy="429895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latin typeface="Gabriola" pitchFamily="82" charset="0"/>
              </a:rPr>
              <a:t>Дымковская игрушка – это декоративная глиняная скульптура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5362" name="Содержимое 7" descr="0020-013-Dymkovskaja-igrushka-detjam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600200"/>
            <a:ext cx="6908800" cy="4976813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225"/>
          </a:xfrm>
        </p:spPr>
        <p:txBody>
          <a:bodyPr/>
          <a:lstStyle/>
          <a:p>
            <a:r>
              <a:rPr lang="ru-RU" sz="8800" smtClean="0">
                <a:solidFill>
                  <a:srgbClr val="FFFF00"/>
                </a:solidFill>
                <a:latin typeface="Gabriola" pitchFamily="82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2800" smtClean="0">
                <a:solidFill>
                  <a:srgbClr val="FFFF00"/>
                </a:solidFill>
                <a:latin typeface="Gabriola" pitchFamily="82" charset="0"/>
              </a:rPr>
              <a:t>Герои дымковской игрушки:  барыни,  кормилицы, кавалеры, мужики, горожанки, купчихи, офицеры, скоморохи, звери, птицы</a:t>
            </a:r>
            <a:r>
              <a:rPr lang="ru-RU" sz="2800" smtClean="0">
                <a:latin typeface="Gabriola" pitchFamily="82" charset="0"/>
              </a:rPr>
              <a:t>.</a:t>
            </a:r>
          </a:p>
        </p:txBody>
      </p:sp>
      <p:pic>
        <p:nvPicPr>
          <p:cNvPr id="16386" name="Содержимое 7" descr="img7.jpg"/>
          <p:cNvPicPr>
            <a:picLocks noGrp="1" noChangeAspect="1"/>
          </p:cNvPicPr>
          <p:nvPr>
            <p:ph idx="1"/>
          </p:nvPr>
        </p:nvPicPr>
        <p:blipFill>
          <a:blip r:embed="rId2"/>
          <a:srcRect l="26135" t="18134" r="13010" b="3908"/>
          <a:stretch>
            <a:fillRect/>
          </a:stretch>
        </p:blipFill>
        <p:spPr>
          <a:xfrm>
            <a:off x="755650" y="1412875"/>
            <a:ext cx="7704138" cy="5141913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115093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100" dirty="0" smtClean="0">
                <a:latin typeface="Gabriola" pitchFamily="82" charset="0"/>
              </a:rPr>
              <a:t/>
            </a:r>
            <a:br>
              <a:rPr lang="ru-RU" sz="3100" dirty="0" smtClean="0">
                <a:latin typeface="Gabriola" pitchFamily="82" charset="0"/>
              </a:rPr>
            </a:br>
            <a:r>
              <a:rPr lang="ru-RU" sz="3100" dirty="0" smtClean="0">
                <a:latin typeface="Gabriola" pitchFamily="82" charset="0"/>
              </a:rPr>
              <a:t/>
            </a:r>
            <a:br>
              <a:rPr lang="ru-RU" sz="3100" dirty="0" smtClean="0">
                <a:latin typeface="Gabriola" pitchFamily="82" charset="0"/>
              </a:rPr>
            </a:br>
            <a:r>
              <a:rPr lang="ru-RU" sz="3100" dirty="0" smtClean="0">
                <a:solidFill>
                  <a:srgbClr val="FFFF00"/>
                </a:solidFill>
                <a:latin typeface="Gabriola" pitchFamily="82" charset="0"/>
              </a:rPr>
              <a:t>Сделаны из глины                                            Дети в карусели</a:t>
            </a:r>
            <a:br>
              <a:rPr lang="ru-RU" sz="3100" dirty="0" smtClean="0">
                <a:solidFill>
                  <a:srgbClr val="FFFF00"/>
                </a:solidFill>
                <a:latin typeface="Gabriola" pitchFamily="82" charset="0"/>
              </a:rPr>
            </a:br>
            <a:r>
              <a:rPr lang="ru-RU" sz="3100" dirty="0" smtClean="0">
                <a:solidFill>
                  <a:srgbClr val="FFFF00"/>
                </a:solidFill>
                <a:latin typeface="Gabriola" pitchFamily="82" charset="0"/>
              </a:rPr>
              <a:t>Игрушки всем на диво.                                    На лошадок сели.</a:t>
            </a:r>
            <a:br>
              <a:rPr lang="ru-RU" sz="3100" dirty="0" smtClean="0">
                <a:solidFill>
                  <a:srgbClr val="FFFF00"/>
                </a:solidFill>
                <a:latin typeface="Gabriola" pitchFamily="82" charset="0"/>
              </a:rPr>
            </a:br>
            <a:r>
              <a:rPr lang="ru-RU" dirty="0" smtClean="0">
                <a:latin typeface="Gabriola" pitchFamily="82" charset="0"/>
              </a:rPr>
              <a:t/>
            </a:r>
            <a:br>
              <a:rPr lang="ru-RU" dirty="0" smtClean="0">
                <a:latin typeface="Gabriola" pitchFamily="82" charset="0"/>
              </a:rPr>
            </a:br>
            <a:endParaRPr lang="ru-RU" dirty="0"/>
          </a:p>
        </p:txBody>
      </p:sp>
      <p:pic>
        <p:nvPicPr>
          <p:cNvPr id="17410" name="Рисунок 3" descr="dymkovo_toys_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28775"/>
            <a:ext cx="3960813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6" descr="75193 (2).jpg"/>
          <p:cNvPicPr>
            <a:picLocks noChangeAspect="1"/>
          </p:cNvPicPr>
          <p:nvPr/>
        </p:nvPicPr>
        <p:blipFill>
          <a:blip r:embed="rId3"/>
          <a:srcRect l="8305" r="11755"/>
          <a:stretch>
            <a:fillRect/>
          </a:stretch>
        </p:blipFill>
        <p:spPr bwMode="auto">
          <a:xfrm>
            <a:off x="4859338" y="1628775"/>
            <a:ext cx="4065587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 algn="l"/>
            <a:r>
              <a:rPr lang="ru-RU" sz="2800" smtClean="0">
                <a:solidFill>
                  <a:srgbClr val="FFFF00"/>
                </a:solidFill>
                <a:latin typeface="Gabriola" pitchFamily="82" charset="0"/>
              </a:rPr>
              <a:t>Вот вам барыни.  У барынь алые щеки и губки. Нарядные платья и теплые шубки. </a:t>
            </a:r>
          </a:p>
        </p:txBody>
      </p:sp>
      <p:pic>
        <p:nvPicPr>
          <p:cNvPr id="18434" name="Содержимое 5" descr="859_image1_476x570.jpg"/>
          <p:cNvPicPr>
            <a:picLocks noGrp="1" noChangeAspect="1"/>
          </p:cNvPicPr>
          <p:nvPr>
            <p:ph idx="1"/>
          </p:nvPr>
        </p:nvPicPr>
        <p:blipFill>
          <a:blip r:embed="rId2"/>
          <a:srcRect l="13336" r="14267"/>
          <a:stretch>
            <a:fillRect/>
          </a:stretch>
        </p:blipFill>
        <p:spPr>
          <a:xfrm>
            <a:off x="323850" y="1628775"/>
            <a:ext cx="2735263" cy="4525963"/>
          </a:xfrm>
        </p:spPr>
      </p:pic>
      <p:pic>
        <p:nvPicPr>
          <p:cNvPr id="18435" name="Рисунок 6" descr="p_F.jpg"/>
          <p:cNvPicPr>
            <a:picLocks noChangeAspect="1"/>
          </p:cNvPicPr>
          <p:nvPr/>
        </p:nvPicPr>
        <p:blipFill>
          <a:blip r:embed="rId3"/>
          <a:srcRect l="13550" t="12201" r="13551" b="5000"/>
          <a:stretch>
            <a:fillRect/>
          </a:stretch>
        </p:blipFill>
        <p:spPr bwMode="auto">
          <a:xfrm>
            <a:off x="3635375" y="1628775"/>
            <a:ext cx="51847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3" descr="barinya.jpg"/>
          <p:cNvPicPr>
            <a:picLocks noGrp="1" noChangeAspect="1"/>
          </p:cNvPicPr>
          <p:nvPr>
            <p:ph idx="1"/>
          </p:nvPr>
        </p:nvPicPr>
        <p:blipFill>
          <a:blip r:embed="rId2"/>
          <a:srcRect t="1891"/>
          <a:stretch>
            <a:fillRect/>
          </a:stretch>
        </p:blipFill>
        <p:spPr>
          <a:xfrm>
            <a:off x="323850" y="2781300"/>
            <a:ext cx="2814638" cy="3743325"/>
          </a:xfrm>
        </p:spPr>
      </p:pic>
      <p:pic>
        <p:nvPicPr>
          <p:cNvPr id="19458" name="Рисунок 4" descr="4ebba9c360e55df81d11.jpg"/>
          <p:cNvPicPr>
            <a:picLocks noChangeAspect="1"/>
          </p:cNvPicPr>
          <p:nvPr/>
        </p:nvPicPr>
        <p:blipFill>
          <a:blip r:embed="rId3"/>
          <a:srcRect l="19711" r="12706"/>
          <a:stretch>
            <a:fillRect/>
          </a:stretch>
        </p:blipFill>
        <p:spPr bwMode="auto">
          <a:xfrm>
            <a:off x="3563938" y="1484313"/>
            <a:ext cx="2303462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5" descr="c3419173c1d2ddc55826.jpg"/>
          <p:cNvPicPr>
            <a:picLocks noChangeAspect="1"/>
          </p:cNvPicPr>
          <p:nvPr/>
        </p:nvPicPr>
        <p:blipFill>
          <a:blip r:embed="rId4"/>
          <a:srcRect l="9850" t="3688" r="13812" b="7806"/>
          <a:stretch>
            <a:fillRect/>
          </a:stretch>
        </p:blipFill>
        <p:spPr bwMode="auto">
          <a:xfrm>
            <a:off x="6372225" y="333375"/>
            <a:ext cx="2592388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6"/>
          <p:cNvSpPr>
            <a:spLocks noChangeArrowheads="1"/>
          </p:cNvSpPr>
          <p:nvPr/>
        </p:nvSpPr>
        <p:spPr bwMode="auto">
          <a:xfrm>
            <a:off x="395288" y="188913"/>
            <a:ext cx="33131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FF00"/>
                </a:solidFill>
                <a:latin typeface="Gabriola" pitchFamily="82" charset="0"/>
              </a:rPr>
              <a:t>Хоть весь базар обойдёте, </a:t>
            </a:r>
          </a:p>
          <a:p>
            <a:r>
              <a:rPr lang="ru-RU" sz="2000">
                <a:solidFill>
                  <a:srgbClr val="FFFF00"/>
                </a:solidFill>
                <a:latin typeface="Gabriola" pitchFamily="82" charset="0"/>
              </a:rPr>
              <a:t>Лучше барынь не найдёте. </a:t>
            </a:r>
          </a:p>
          <a:p>
            <a:r>
              <a:rPr lang="ru-RU" sz="2000">
                <a:solidFill>
                  <a:srgbClr val="FFFF00"/>
                </a:solidFill>
                <a:latin typeface="Gabriola" pitchFamily="82" charset="0"/>
              </a:rPr>
              <a:t>Наши руки крендельком, </a:t>
            </a:r>
          </a:p>
          <a:p>
            <a:r>
              <a:rPr lang="ru-RU" sz="2000">
                <a:solidFill>
                  <a:srgbClr val="FFFF00"/>
                </a:solidFill>
                <a:latin typeface="Gabriola" pitchFamily="82" charset="0"/>
              </a:rPr>
              <a:t>Щёки, будто яблоки.</a:t>
            </a:r>
          </a:p>
          <a:p>
            <a:r>
              <a:rPr lang="ru-RU" sz="2000">
                <a:solidFill>
                  <a:srgbClr val="FFFF00"/>
                </a:solidFill>
                <a:latin typeface="Gabriola" pitchFamily="82" charset="0"/>
              </a:rPr>
              <a:t> С нами издавна знаком </a:t>
            </a:r>
          </a:p>
          <a:p>
            <a:r>
              <a:rPr lang="ru-RU" sz="2000">
                <a:solidFill>
                  <a:srgbClr val="FFFF00"/>
                </a:solidFill>
                <a:latin typeface="Gabriola" pitchFamily="82" charset="0"/>
              </a:rPr>
              <a:t>Весь народ на ярмарке.</a:t>
            </a:r>
            <a:endParaRPr lang="ru-RU" sz="200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mtClean="0">
                <a:solidFill>
                  <a:srgbClr val="FFFF00"/>
                </a:solidFill>
                <a:latin typeface="Gabriola" pitchFamily="82" charset="0"/>
              </a:rPr>
              <a:t>А вот и кавалеры.</a:t>
            </a:r>
            <a:endParaRPr lang="ru-RU" smtClean="0">
              <a:solidFill>
                <a:srgbClr val="FFFF00"/>
              </a:solidFill>
            </a:endParaRPr>
          </a:p>
        </p:txBody>
      </p:sp>
      <p:pic>
        <p:nvPicPr>
          <p:cNvPr id="20482" name="Содержимое 3" descr="3e2ad2c2089006ec33f3.jpg"/>
          <p:cNvPicPr>
            <a:picLocks noGrp="1" noChangeAspect="1"/>
          </p:cNvPicPr>
          <p:nvPr>
            <p:ph idx="1"/>
          </p:nvPr>
        </p:nvPicPr>
        <p:blipFill>
          <a:blip r:embed="rId2"/>
          <a:srcRect l="20856" t="3688" r="24400"/>
          <a:stretch>
            <a:fillRect/>
          </a:stretch>
        </p:blipFill>
        <p:spPr>
          <a:xfrm>
            <a:off x="323850" y="1125538"/>
            <a:ext cx="1511300" cy="3760787"/>
          </a:xfrm>
        </p:spPr>
      </p:pic>
      <p:pic>
        <p:nvPicPr>
          <p:cNvPr id="20483" name="Рисунок 4" descr="0_5ec5b_40ecab08_XL.jpg"/>
          <p:cNvPicPr>
            <a:picLocks noChangeAspect="1"/>
          </p:cNvPicPr>
          <p:nvPr/>
        </p:nvPicPr>
        <p:blipFill>
          <a:blip r:embed="rId3"/>
          <a:srcRect l="51080" r="4642" b="6606"/>
          <a:stretch>
            <a:fillRect/>
          </a:stretch>
        </p:blipFill>
        <p:spPr bwMode="auto">
          <a:xfrm>
            <a:off x="5940425" y="3716338"/>
            <a:ext cx="2952750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 descr="0004-002-Pochemu-goncharnuju-slobodu-nazvali-Dymkovskoj.jpg"/>
          <p:cNvPicPr>
            <a:picLocks noChangeAspect="1"/>
          </p:cNvPicPr>
          <p:nvPr/>
        </p:nvPicPr>
        <p:blipFill>
          <a:blip r:embed="rId4"/>
          <a:srcRect l="11728" t="12943" r="17398"/>
          <a:stretch>
            <a:fillRect/>
          </a:stretch>
        </p:blipFill>
        <p:spPr bwMode="auto">
          <a:xfrm>
            <a:off x="2051050" y="1844675"/>
            <a:ext cx="360045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72fd5e4231a46f8b0de7197345qm--dlya-doma-interera-vsadnik-v-pogonah.jpg"/>
          <p:cNvPicPr>
            <a:picLocks noGrp="1" noChangeAspect="1"/>
          </p:cNvPicPr>
          <p:nvPr>
            <p:ph idx="1"/>
          </p:nvPr>
        </p:nvPicPr>
        <p:blipFill>
          <a:blip r:embed="rId2"/>
          <a:srcRect l="24448" t="7954" r="23602" b="9312"/>
          <a:stretch>
            <a:fillRect/>
          </a:stretch>
        </p:blipFill>
        <p:spPr>
          <a:xfrm>
            <a:off x="395288" y="404813"/>
            <a:ext cx="2663825" cy="4075112"/>
          </a:xfrm>
        </p:spPr>
      </p:pic>
      <p:pic>
        <p:nvPicPr>
          <p:cNvPr id="21506" name="Рисунок 4" descr="kollekcii-izo-dimka1_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268413"/>
            <a:ext cx="3060700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5" descr="s-1_b.jpg"/>
          <p:cNvPicPr>
            <a:picLocks noChangeAspect="1"/>
          </p:cNvPicPr>
          <p:nvPr/>
        </p:nvPicPr>
        <p:blipFill>
          <a:blip r:embed="rId4"/>
          <a:srcRect l="27319" t="15350" r="28831"/>
          <a:stretch>
            <a:fillRect/>
          </a:stretch>
        </p:blipFill>
        <p:spPr bwMode="auto">
          <a:xfrm>
            <a:off x="6516688" y="2276475"/>
            <a:ext cx="2376487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275</Words>
  <Application>Microsoft Office PowerPoint</Application>
  <PresentationFormat>Экран (4:3)</PresentationFormat>
  <Paragraphs>44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Calibri</vt:lpstr>
      <vt:lpstr>Arial</vt:lpstr>
      <vt:lpstr>Gabriola</vt:lpstr>
      <vt:lpstr>Тема Office</vt:lpstr>
      <vt:lpstr>Дымковская игрушка</vt:lpstr>
      <vt:lpstr>История промысла</vt:lpstr>
      <vt:lpstr>Дымковская игрушка – это декоративная глиняная скульптура</vt:lpstr>
      <vt:lpstr>Герои дымковской игрушки:  барыни,  кормилицы, кавалеры, мужики, горожанки, купчихи, офицеры, скоморохи, звери, птицы.</vt:lpstr>
      <vt:lpstr>  Сделаны из глины                                            Дети в карусели Игрушки всем на диво.                                    На лошадок сели.  </vt:lpstr>
      <vt:lpstr>Вот вам барыни.  У барынь алые щеки и губки. Нарядные платья и теплые шубки. </vt:lpstr>
      <vt:lpstr>Слайд 7</vt:lpstr>
      <vt:lpstr>А вот и кавалеры.</vt:lpstr>
      <vt:lpstr>Слайд 9</vt:lpstr>
      <vt:lpstr>Вот индюк нарядный                                   У большого индюка   Весь такой он складный.                              Все расписаны бока.</vt:lpstr>
      <vt:lpstr>Кони глиняные мчатся На подставках, что есть сил! И за хвост не удержаться, Если гриву упустил! </vt:lpstr>
      <vt:lpstr>Заплелись густые травы,    Закудрявились луга,    Да и сам я весь кудрявый,    Даже завитком рога (баран)</vt:lpstr>
      <vt:lpstr>Уточка - Марфуточка бережком идет, Уточек - Марфуточек купаться ведет </vt:lpstr>
      <vt:lpstr> Бойкий Петя-петушок Поднимает гребешок, Громко-громко кричит, Деткам спать не велит. </vt:lpstr>
      <vt:lpstr>Мы игрушки знатные,  Складные да ладные,  Мы повсюду славимся,  Мы и вам понравимся!</vt:lpstr>
      <vt:lpstr>Поэтапное изготовление дымковской игрушки</vt:lpstr>
      <vt:lpstr>Индюк</vt:lpstr>
      <vt:lpstr>Конь</vt:lpstr>
      <vt:lpstr>Барашек</vt:lpstr>
      <vt:lpstr>Барыня</vt:lpstr>
      <vt:lpstr>Петушок</vt:lpstr>
      <vt:lpstr>Свинка</vt:lpstr>
      <vt:lpstr>Лошадка</vt:lpstr>
      <vt:lpstr>Лепка лошадки вытягиванием</vt:lpstr>
      <vt:lpstr>Уточка</vt:lpstr>
      <vt:lpstr>Коровушка</vt:lpstr>
      <vt:lpstr>Роспись дымковской игрушки</vt:lpstr>
      <vt:lpstr>Элементы росписи</vt:lpstr>
      <vt:lpstr>Пусть вам лучшею подружкой  Станет русская игрушка.  И недаром все музеи  Дорожат, гордятся ею.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Настёна</dc:creator>
  <cp:lastModifiedBy>Станислав</cp:lastModifiedBy>
  <cp:revision>36</cp:revision>
  <dcterms:created xsi:type="dcterms:W3CDTF">2016-11-01T15:58:57Z</dcterms:created>
  <dcterms:modified xsi:type="dcterms:W3CDTF">2020-10-19T07:23:42Z</dcterms:modified>
</cp:coreProperties>
</file>