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1" r:id="rId14"/>
    <p:sldId id="258" r:id="rId15"/>
    <p:sldId id="273" r:id="rId16"/>
    <p:sldId id="275" r:id="rId17"/>
    <p:sldId id="277" r:id="rId18"/>
    <p:sldId id="278" r:id="rId19"/>
    <p:sldId id="274" r:id="rId20"/>
    <p:sldId id="280" r:id="rId21"/>
    <p:sldId id="276" r:id="rId22"/>
    <p:sldId id="25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8" descr="13941453.png"/>
          <p:cNvPicPr>
            <a:picLocks noGrp="1"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4211960" y="404664"/>
            <a:ext cx="4714908" cy="634699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7" y="980728"/>
            <a:ext cx="4032447" cy="4534440"/>
          </a:xfrm>
        </p:spPr>
        <p:txBody>
          <a:bodyPr/>
          <a:lstStyle/>
          <a:p>
            <a:pPr marL="0" indent="0">
              <a:buNone/>
            </a:pPr>
            <a:r>
              <a:rPr lang="ru-RU" sz="6600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«Русский народный сарафан»</a:t>
            </a:r>
            <a:endParaRPr lang="ru-RU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04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Наташа\Desktop\патриотизм\русь\рамки орнамент\428411-specris_hudgraph-191.png" id="2" name="Picture 8"/>
          <p:cNvPicPr>
            <a:picLocks noChangeArrowheads="1" noChangeAspect="1"/>
          </p:cNvPicPr>
          <p:nvPr/>
        </p:nvPicPr>
        <p:blipFill>
          <a:blip cstate="print"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2348" r="71690" t="952"/>
          <a:stretch>
            <a:fillRect/>
          </a:stretch>
        </p:blipFill>
        <p:spPr bwMode="auto">
          <a:xfrm rot="5400000">
            <a:off x="3929047" y="-2745488"/>
            <a:ext cx="1143032" cy="7429552"/>
          </a:xfrm>
          <a:prstGeom prst="rect">
            <a:avLst/>
          </a:prstGeom>
          <a:noFill/>
        </p:spPr>
      </p:pic>
      <p:pic>
        <p:nvPicPr>
          <p:cNvPr descr="C:\Users\Admin\Desktop\рус. нар. муж.костюм\d31f0ed70bc7758cec.jpg" id="3" name="Picture 2"/>
          <p:cNvPicPr>
            <a:picLocks noChangeArrowheads="1" noChangeAspect="1"/>
          </p:cNvPicPr>
          <p:nvPr/>
        </p:nvPicPr>
        <p:blipFill>
          <a:blip cstate="print" r:embed="rId3"/>
          <a:srcRect b="16" t="55505"/>
          <a:stretch>
            <a:fillRect/>
          </a:stretch>
        </p:blipFill>
        <p:spPr bwMode="auto">
          <a:xfrm>
            <a:off x="734564" y="2071678"/>
            <a:ext cx="7429552" cy="22601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descr="C:\Users\Наташа\Desktop\патриотизм\русь\рамки орнамент\428411-specris_hudgraph-191.png" id="4" name="Picture 8"/>
          <p:cNvPicPr>
            <a:picLocks noChangeArrowheads="1" noChangeAspect="1"/>
          </p:cNvPicPr>
          <p:nvPr/>
        </p:nvPicPr>
        <p:blipFill>
          <a:blip cstate="print"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1187" l="83923" r="9942" t="950"/>
          <a:stretch>
            <a:fillRect/>
          </a:stretch>
        </p:blipFill>
        <p:spPr bwMode="auto">
          <a:xfrm rot="16200000">
            <a:off x="3929058" y="1714488"/>
            <a:ext cx="1214446" cy="7358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953719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364.jpg" id="2" name="Содержимое 3"/>
          <p:cNvPicPr>
            <a:picLocks noChangeAspect="1"/>
          </p:cNvPicPr>
          <p:nvPr/>
        </p:nvPicPr>
        <p:blipFill>
          <a:blip cstate="print" r:embed="rId2"/>
          <a:srcRect b="42" r="2"/>
          <a:stretch>
            <a:fillRect/>
          </a:stretch>
        </p:blipFill>
        <p:spPr>
          <a:xfrm>
            <a:off x="2428860" y="214290"/>
            <a:ext cx="4357718" cy="1987731"/>
          </a:xfrm>
          <a:prstGeom prst="rect">
            <a:avLst/>
          </a:prstGeom>
          <a:ln>
            <a:noFill/>
          </a:ln>
          <a:effectLst/>
        </p:spPr>
      </p:pic>
      <p:pic>
        <p:nvPicPr>
          <p:cNvPr descr="120769" id="3" name="Picture 4"/>
          <p:cNvPicPr>
            <a:picLocks noChangeArrowheads="1" noChangeAspect="1"/>
          </p:cNvPicPr>
          <p:nvPr/>
        </p:nvPicPr>
        <p:blipFill>
          <a:blip cstate="print" r:embed="rId3"/>
          <a:srcRect b="46"/>
          <a:stretch>
            <a:fillRect/>
          </a:stretch>
        </p:blipFill>
        <p:spPr bwMode="auto">
          <a:xfrm>
            <a:off x="857224" y="2428868"/>
            <a:ext cx="755722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C:\Users\Admin\Desktop\рус. нар. муж.костюм\d31f0ed70bc7758cec.jpg" id="4" name="Picture 2"/>
          <p:cNvPicPr>
            <a:picLocks noChangeArrowheads="1" noChangeAspect="1"/>
          </p:cNvPicPr>
          <p:nvPr/>
        </p:nvPicPr>
        <p:blipFill>
          <a:blip cstate="print" r:embed="rId4"/>
          <a:srcRect b="30106"/>
          <a:stretch>
            <a:fillRect/>
          </a:stretch>
        </p:blipFill>
        <p:spPr bwMode="auto">
          <a:xfrm>
            <a:off x="1714480" y="4143380"/>
            <a:ext cx="5786478" cy="25145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5382168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Наташа\Desktop\патриотизм\русь\рамки орнамент\k6328947.jpg" id="2" name="Picture 3"/>
          <p:cNvPicPr>
            <a:picLocks noChangeArrowheads="1" noChangeAspect="1"/>
          </p:cNvPicPr>
          <p:nvPr/>
        </p:nvPicPr>
        <p:blipFill>
          <a:blip cstate="print"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b="52915"/>
          <a:stretch>
            <a:fillRect/>
          </a:stretch>
        </p:blipFill>
        <p:spPr bwMode="auto">
          <a:xfrm>
            <a:off x="2071670" y="428604"/>
            <a:ext cx="5143536" cy="2249628"/>
          </a:xfrm>
          <a:prstGeom prst="rect">
            <a:avLst/>
          </a:prstGeom>
          <a:noFill/>
        </p:spPr>
      </p:pic>
      <p:pic>
        <p:nvPicPr>
          <p:cNvPr descr="C:\Users\Наташа\Desktop\патриотизм\русь\русская одежда\сарафаны\JJfXugOndw4.jpg" id="3" name="Picture 2"/>
          <p:cNvPicPr>
            <a:picLocks noChangeArrowheads="1" noChangeAspect="1"/>
          </p:cNvPicPr>
          <p:nvPr/>
        </p:nvPicPr>
        <p:blipFill>
          <a:blip cstate="print" r:embed="rId3"/>
          <a:srcRect b="211"/>
          <a:stretch>
            <a:fillRect/>
          </a:stretch>
        </p:blipFill>
        <p:spPr bwMode="auto">
          <a:xfrm>
            <a:off x="571472" y="3000372"/>
            <a:ext cx="7817996" cy="1214446"/>
          </a:xfrm>
          <a:prstGeom prst="rect">
            <a:avLst/>
          </a:prstGeom>
          <a:noFill/>
        </p:spPr>
      </p:pic>
      <p:pic>
        <p:nvPicPr>
          <p:cNvPr descr="C:\Users\Наташа\Desktop\патриотизм\русь\рамки орнамент\k6328947.jpg" id="4" name="Picture 3"/>
          <p:cNvPicPr>
            <a:picLocks noChangeArrowheads="1" noChangeAspect="1"/>
          </p:cNvPicPr>
          <p:nvPr/>
        </p:nvPicPr>
        <p:blipFill>
          <a:blip cstate="print"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55914"/>
          <a:stretch>
            <a:fillRect/>
          </a:stretch>
        </p:blipFill>
        <p:spPr bwMode="auto">
          <a:xfrm>
            <a:off x="1857356" y="4643446"/>
            <a:ext cx="5643602" cy="1932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198366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mmPhHdOhxg.jpg" id="2" name="Содержимое 4"/>
          <p:cNvPicPr>
            <a:picLocks noChangeAspect="1"/>
          </p:cNvPicPr>
          <p:nvPr/>
        </p:nvPicPr>
        <p:blipFill>
          <a:blip cstate="print" r:embed="rId2"/>
          <a:srcRect b="82050"/>
          <a:stretch>
            <a:fillRect/>
          </a:stretch>
        </p:blipFill>
        <p:spPr>
          <a:xfrm>
            <a:off x="214283" y="273865"/>
            <a:ext cx="4000528" cy="664313"/>
          </a:xfrm>
          <a:prstGeom prst="rect">
            <a:avLst/>
          </a:prstGeom>
        </p:spPr>
      </p:pic>
      <p:pic>
        <p:nvPicPr>
          <p:cNvPr descr="qmmPhHdOhxg.jpg" id="4" name="Содержимое 4"/>
          <p:cNvPicPr>
            <a:picLocks noChangeAspect="1"/>
          </p:cNvPicPr>
          <p:nvPr/>
        </p:nvPicPr>
        <p:blipFill>
          <a:blip cstate="print" r:embed="rId2"/>
          <a:srcRect t="79493"/>
          <a:stretch>
            <a:fillRect/>
          </a:stretch>
        </p:blipFill>
        <p:spPr>
          <a:xfrm>
            <a:off x="4871925" y="1737925"/>
            <a:ext cx="4140708" cy="785818"/>
          </a:xfrm>
          <a:prstGeom prst="rect">
            <a:avLst/>
          </a:prstGeom>
        </p:spPr>
      </p:pic>
      <p:pic>
        <p:nvPicPr>
          <p:cNvPr descr="428411-specris_hudgraph-191.png" id="5" name="Содержимое 19"/>
          <p:cNvPicPr>
            <a:picLocks noChangeAspect="1"/>
          </p:cNvPicPr>
          <p:nvPr/>
        </p:nvPicPr>
        <p:blipFill>
          <a:blip cstate="print" r:embed="rId3"/>
          <a:srcRect b="1641" l="94448" r="343" t="475"/>
          <a:stretch>
            <a:fillRect/>
          </a:stretch>
        </p:blipFill>
        <p:spPr>
          <a:xfrm rot="16200000">
            <a:off x="5968289" y="3619738"/>
            <a:ext cx="857256" cy="4364212"/>
          </a:xfrm>
          <a:prstGeom prst="rect">
            <a:avLst/>
          </a:prstGeom>
        </p:spPr>
      </p:pic>
      <p:pic>
        <p:nvPicPr>
          <p:cNvPr descr="qmmPhHdOhxg.jpg" id="12" name="Содержимое 4"/>
          <p:cNvPicPr>
            <a:picLocks noChangeAspect="1"/>
          </p:cNvPicPr>
          <p:nvPr/>
        </p:nvPicPr>
        <p:blipFill>
          <a:blip cstate="print" r:embed="rId2"/>
          <a:srcRect b="56408" t="23079"/>
          <a:stretch>
            <a:fillRect/>
          </a:stretch>
        </p:blipFill>
        <p:spPr>
          <a:xfrm>
            <a:off x="473840" y="1243232"/>
            <a:ext cx="4140708" cy="78581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60032" y="188640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b="1" dirty="0" i="1" lang="ru-RU" smtClean="0" sz="3200">
              <a:solidFill>
                <a:srgbClr val="FF0000"/>
              </a:solidFill>
              <a:latin charset="0" pitchFamily="18" typeface="Times New Roman"/>
              <a:cs charset="0" pitchFamily="18" typeface="Times New Roman"/>
            </a:endParaRPr>
          </a:p>
          <a:p>
            <a:r>
              <a:rPr b="1" dirty="0" i="1" lang="ru-RU" smtClean="0" sz="320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Крестик </a:t>
            </a:r>
            <a:r>
              <a:rPr b="1" dirty="0" i="1" lang="ru-RU" sz="320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– огонь</a:t>
            </a:r>
          </a:p>
        </p:txBody>
      </p:sp>
      <p:pic>
        <p:nvPicPr>
          <p:cNvPr descr="366812-08-10.gif" id="14" name="Содержимое 16"/>
          <p:cNvPicPr>
            <a:picLocks noChangeAspect="1"/>
          </p:cNvPicPr>
          <p:nvPr/>
        </p:nvPicPr>
        <p:blipFill>
          <a:blip cstate="print" r:embed="rId4"/>
          <a:srcRect b="11903"/>
          <a:stretch>
            <a:fillRect/>
          </a:stretch>
        </p:blipFill>
        <p:spPr>
          <a:xfrm>
            <a:off x="473840" y="2981865"/>
            <a:ext cx="4038600" cy="21347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flipV="1" rot="10800000">
            <a:off x="4614548" y="3259723"/>
            <a:ext cx="4277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z="3200">
                <a:solidFill>
                  <a:schemeClr val="bg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Волнистая линия - </a:t>
            </a:r>
            <a:r>
              <a:rPr b="1" dirty="0" i="1" lang="ru-RU" smtClean="0" sz="3200">
                <a:solidFill>
                  <a:schemeClr val="bg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        вода</a:t>
            </a:r>
            <a:endParaRPr b="1" dirty="0" i="1" lang="ru-RU" sz="3200">
              <a:solidFill>
                <a:schemeClr val="bg2">
                  <a:lumMod val="50000"/>
                </a:schemeClr>
              </a:solidFill>
              <a:latin charset="0" pitchFamily="18" typeface="Times New Roman"/>
              <a:cs charset="0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9135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ndmade_1413486434.jpg" id="2" name="Содержимое 22"/>
          <p:cNvPicPr>
            <a:picLocks noChangeAspect="1"/>
          </p:cNvPicPr>
          <p:nvPr/>
        </p:nvPicPr>
        <p:blipFill>
          <a:blip cstate="print" r:embed="rId2"/>
          <a:srcRect b="50479" l="68633" t="1461"/>
          <a:stretch>
            <a:fillRect/>
          </a:stretch>
        </p:blipFill>
        <p:spPr>
          <a:xfrm>
            <a:off x="1726719" y="3758255"/>
            <a:ext cx="1266804" cy="1285884"/>
          </a:xfrm>
          <a:prstGeom prst="rect">
            <a:avLst/>
          </a:prstGeom>
        </p:spPr>
      </p:pic>
      <p:pic>
        <p:nvPicPr>
          <p:cNvPr descr="handmade_1413486434.jpg" id="3" name="Содержимое 22"/>
          <p:cNvPicPr>
            <a:picLocks noChangeAspect="1"/>
          </p:cNvPicPr>
          <p:nvPr/>
        </p:nvPicPr>
        <p:blipFill>
          <a:blip cstate="print" r:embed="rId2"/>
          <a:srcRect b="105" l="33019" r="31603" t="49165"/>
          <a:stretch>
            <a:fillRect/>
          </a:stretch>
        </p:blipFill>
        <p:spPr>
          <a:xfrm>
            <a:off x="3016221" y="2430455"/>
            <a:ext cx="1428760" cy="1357322"/>
          </a:xfrm>
          <a:prstGeom prst="rect">
            <a:avLst/>
          </a:prstGeom>
        </p:spPr>
      </p:pic>
      <p:pic>
        <p:nvPicPr>
          <p:cNvPr descr="handmade_1413486434.jpg" id="4" name="Содержимое 22"/>
          <p:cNvPicPr>
            <a:picLocks noChangeAspect="1"/>
          </p:cNvPicPr>
          <p:nvPr/>
        </p:nvPicPr>
        <p:blipFill>
          <a:blip cstate="print" r:embed="rId2"/>
          <a:srcRect b="51940" r="64622"/>
          <a:stretch>
            <a:fillRect/>
          </a:stretch>
        </p:blipFill>
        <p:spPr>
          <a:xfrm>
            <a:off x="322851" y="2373061"/>
            <a:ext cx="1428760" cy="12858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0466" y="2920775"/>
            <a:ext cx="45661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dirty="0" lang="ru-RU" smtClean="0"/>
          </a:p>
          <a:p>
            <a:endParaRPr dirty="0" lang="ru-RU"/>
          </a:p>
          <a:p>
            <a:endParaRPr dirty="0" lang="ru-RU" smtClean="0"/>
          </a:p>
          <a:p>
            <a:endParaRPr dirty="0" lang="ru-RU"/>
          </a:p>
          <a:p>
            <a:endParaRPr dirty="0" lang="ru-RU" smtClean="0"/>
          </a:p>
          <a:p>
            <a:endParaRPr dirty="0" lang="ru-RU"/>
          </a:p>
          <a:p>
            <a:endParaRPr dirty="0" lang="ru-RU" smtClean="0"/>
          </a:p>
        </p:txBody>
      </p:sp>
      <p:sp>
        <p:nvSpPr>
          <p:cNvPr id="6" name="Прямоугольник 5"/>
          <p:cNvSpPr/>
          <p:nvPr/>
        </p:nvSpPr>
        <p:spPr>
          <a:xfrm flipH="1" flipV="1" rot="10800000">
            <a:off x="4067944" y="4266540"/>
            <a:ext cx="4956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i="1" lang="ru-RU" smtClean="0" sz="360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       Круг </a:t>
            </a:r>
            <a:r>
              <a:rPr b="1" dirty="0" i="1" lang="ru-RU" sz="360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- солнце</a:t>
            </a:r>
          </a:p>
        </p:txBody>
      </p:sp>
      <p:pic>
        <p:nvPicPr>
          <p:cNvPr descr="C:\Users\Admin\Desktop\рус. нар. муж.костюм\узоры вышивки на рус.нар.кос\8.jpg" id="7" name="Picture 3"/>
          <p:cNvPicPr>
            <a:picLocks noChangeArrowheads="1" noChangeAspect="1"/>
          </p:cNvPicPr>
          <p:nvPr/>
        </p:nvPicPr>
        <p:blipFill>
          <a:blip cstate="print" r:embed="rId3"/>
          <a:srcRect b="114" r="28"/>
          <a:stretch>
            <a:fillRect/>
          </a:stretch>
        </p:blipFill>
        <p:spPr bwMode="auto">
          <a:xfrm>
            <a:off x="3880644" y="5094976"/>
            <a:ext cx="5143536" cy="10715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descr="07f7fb7e-2b22-4b79-bc72-f5d2a42a8f83-55893254_Rombuy.jpg" id="9" name="Содержимое 13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5652120" y="1931471"/>
            <a:ext cx="2286016" cy="14957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27984" y="188641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i="1" lang="ru-RU" sz="3200">
                <a:solidFill>
                  <a:srgbClr val="00B050"/>
                </a:solidFill>
                <a:latin charset="0" pitchFamily="18" typeface="Times New Roman"/>
                <a:cs charset="0" pitchFamily="18" typeface="Times New Roman"/>
              </a:rPr>
              <a:t>Квадрат, ромб – поле, с точками – поле с пшеницей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3" y="1412776"/>
            <a:ext cx="3528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b="1" dirty="0" i="1" lang="ru-RU" sz="3200">
                <a:solidFill>
                  <a:srgbClr val="FFC000"/>
                </a:solidFill>
                <a:latin charset="0" pitchFamily="18" typeface="Times New Roman"/>
                <a:cs charset="0" pitchFamily="18" typeface="Times New Roman"/>
              </a:rPr>
              <a:t>Цветок </a:t>
            </a:r>
            <a:r>
              <a:rPr b="1" dirty="0" i="1" lang="ru-RU" smtClean="0" sz="3200">
                <a:solidFill>
                  <a:srgbClr val="FFC000"/>
                </a:solidFill>
                <a:latin charset="0" pitchFamily="18" typeface="Times New Roman"/>
                <a:cs charset="0" pitchFamily="18" typeface="Times New Roman"/>
              </a:rPr>
              <a:t>-радость</a:t>
            </a:r>
            <a:endParaRPr b="1" dirty="0" i="1" lang="ru-RU" sz="3200">
              <a:solidFill>
                <a:srgbClr val="FFC000"/>
              </a:solidFill>
              <a:latin charset="0" pitchFamily="18" typeface="Times New Roman"/>
              <a:cs charset="0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61407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58654a819e86.jpg" id="2" name="Содержимое 3"/>
          <p:cNvPicPr>
            <a:picLocks noChangeAspect="1"/>
          </p:cNvPicPr>
          <p:nvPr/>
        </p:nvPicPr>
        <p:blipFill>
          <a:blip cstate="print" r:embed="rId2"/>
          <a:srcRect b="113" r="10"/>
          <a:stretch>
            <a:fillRect/>
          </a:stretch>
        </p:blipFill>
        <p:spPr>
          <a:xfrm>
            <a:off x="357158" y="285728"/>
            <a:ext cx="4214842" cy="3034313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C:\Users\Наташа\Desktop\патриотизм\русь\хоровод\480494.jpg" id="3" name="Picture 5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4857752" y="214290"/>
            <a:ext cx="4038600" cy="3030565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C:\Users\Наташа\Desktop\патриотизм\русь\хоровод\vxowyt0nqok.jpg" id="4" name="Picture 4"/>
          <p:cNvPicPr>
            <a:picLocks noChangeArrowheads="1" noChangeAspect="1"/>
          </p:cNvPicPr>
          <p:nvPr/>
        </p:nvPicPr>
        <p:blipFill>
          <a:blip cstate="print" r:embed="rId4"/>
          <a:srcRect r="24"/>
          <a:stretch>
            <a:fillRect/>
          </a:stretch>
        </p:blipFill>
        <p:spPr bwMode="auto">
          <a:xfrm>
            <a:off x="214282" y="3571876"/>
            <a:ext cx="4071966" cy="3041524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descr="C:\Users\Наташа\Desktop\патриотизм\русь\хоровод\horovod.jpg" id="5" name="Picture 2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4429124" y="3643314"/>
            <a:ext cx="4506742" cy="3000396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6011028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похожи и чем отличаются сарафаны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/>
          </a:p>
        </p:txBody>
      </p:sp>
      <p:pic>
        <p:nvPicPr>
          <p:cNvPr id="5" name="Рисунок 4" descr="http://irkfashion.ru/_stock/texts/part_2/2864/pics/cust_600x550__863543659_novij%20razm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836712"/>
            <a:ext cx="396044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aump.ru/img/307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5283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kladraz.ru/upload/blogs/6422_81b028e50ebefa1a78e12485cced74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4664"/>
            <a:ext cx="396044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Сергей\Documents\img_0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424847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/6422_437ce723e5a70b981a81702b175e57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41725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Чем похожи и чем отличаются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/>
          </a:p>
        </p:txBody>
      </p:sp>
      <p:pic>
        <p:nvPicPr>
          <p:cNvPr id="5" name="Рисунок 4" descr="http://cs618321.vk.me/v618321810/10944/Kt7BFKDzio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80728"/>
            <a:ext cx="398260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aska24.ru/uploads/prod/prod_5419b8f97f8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417646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Наташа\Desktop\патриотизм\русь\русская одежда\сарафаны\69523226_1295551769_93003.jpg" id="2" name="Picture 3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14282" y="214290"/>
            <a:ext cx="2262093" cy="3400436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pic>
        <p:nvPicPr>
          <p:cNvPr descr="3.jpg" id="3" name="Содержимое 5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3643306" y="214290"/>
            <a:ext cx="2071702" cy="3429024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pic>
        <p:nvPicPr>
          <p:cNvPr descr="2324525.jpg" id="4" name="Содержимое 5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6637215" y="214290"/>
            <a:ext cx="2221065" cy="3429024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pic>
        <p:nvPicPr>
          <p:cNvPr descr="4.jpg" id="5" name="Содержимое 5"/>
          <p:cNvPicPr>
            <a:picLocks noChangeAspect="1"/>
          </p:cNvPicPr>
          <p:nvPr/>
        </p:nvPicPr>
        <p:blipFill>
          <a:blip cstate="print" r:embed="rId5"/>
          <a:srcRect r="200"/>
          <a:stretch>
            <a:fillRect/>
          </a:stretch>
        </p:blipFill>
        <p:spPr>
          <a:xfrm>
            <a:off x="1571604" y="3286124"/>
            <a:ext cx="2055288" cy="3376607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  <p:pic>
        <p:nvPicPr>
          <p:cNvPr descr="2.jpg" id="6" name="Содержимое 5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5214942" y="3429000"/>
            <a:ext cx="1912775" cy="3214686"/>
          </a:xfrm>
          <a:prstGeom prst="roundRect">
            <a:avLst>
              <a:gd fmla="val 11111" name="adj"/>
            </a:avLst>
          </a:prstGeom>
          <a:ln cap="rnd" w="190500">
            <a:solidFill>
              <a:srgbClr val="C8C6BD"/>
            </a:solidFill>
            <a:prstDash val="solid"/>
          </a:ln>
          <a:effectLst>
            <a:outerShdw algn="tl" blurRad="101600" dir="7200000" dist="50800" rotWithShape="0">
              <a:srgbClr val="000000">
                <a:alpha val="45000"/>
              </a:srgbClr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h="152400" prst="hardEdge" w="304800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39862186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ocuments\soldat_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184576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ariant-omsk.ru/images/catalog/36_Russkie_uz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184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etrk.ru/Videos/100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664" y="0"/>
            <a:ext cx="3024336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howrooms.ru/wa-data/public/shop/products/02/58/385802/images/377380/377380.700x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445488"/>
            <a:ext cx="3024336" cy="441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2276872"/>
            <a:ext cx="7766248" cy="4176464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1432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1"/>
            <a:ext cx="3456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2800" u="none">
                <a:ln>
                  <a:noFill/>
                </a:ln>
                <a:solidFill>
                  <a:srgbClr val="C0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7" pitchFamily="18" typeface="Batang"/>
                <a:ea charset="-127" pitchFamily="18" typeface="Batang"/>
                <a:cs typeface="+mj-cs"/>
              </a:rPr>
              <a:t>Огонь</a:t>
            </a:r>
            <a:r>
              <a:rPr b="1" baseline="0" cap="none" dirty="0" i="0" kern="0" kumimoji="0" lang="ru-RU" noProof="0" normalizeH="0" smtClean="0" spc="0" strike="noStrike" sz="2800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-127" pitchFamily="18" typeface="Batang"/>
                <a:ea charset="-127" pitchFamily="18" typeface="Batang"/>
                <a:cs typeface="+mj-cs"/>
              </a:rPr>
              <a:t>, считалось, что красный цвет охраняет и защищает.</a:t>
            </a:r>
            <a:endParaRPr b="1" baseline="0" cap="none" dirty="0" i="0" kern="0" kumimoji="0" lang="ru-RU" noProof="0" normalizeH="0" smtClean="0" spc="0" strike="noStrike" sz="1800" u="none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descr="jPGaOofaCoQ.jpg" id="5" name="Содержимое 11"/>
          <p:cNvPicPr>
            <a:picLocks noChangeAspect="1"/>
          </p:cNvPicPr>
          <p:nvPr/>
        </p:nvPicPr>
        <p:blipFill>
          <a:blip cstate="print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10000" contrast="40000"/>
          </a:blip>
          <a:stretch>
            <a:fillRect/>
          </a:stretch>
        </p:blipFill>
        <p:spPr>
          <a:xfrm>
            <a:off x="611560" y="1484784"/>
            <a:ext cx="3821084" cy="4929198"/>
          </a:xfrm>
          <a:prstGeom prst="roundRect">
            <a:avLst/>
          </a:prstGeom>
        </p:spPr>
      </p:pic>
      <p:pic>
        <p:nvPicPr>
          <p:cNvPr descr="natsionalnyy-kostyum-narodov-rossii-44980-large.jpg" id="6" name="Содержимое 14"/>
          <p:cNvPicPr>
            <a:picLocks noChangeAspect="1"/>
          </p:cNvPicPr>
          <p:nvPr/>
        </p:nvPicPr>
        <p:blipFill>
          <a:blip cstate="print" r:embed="rId3"/>
          <a:srcRect b="74"/>
          <a:stretch>
            <a:fillRect/>
          </a:stretch>
        </p:blipFill>
        <p:spPr>
          <a:xfrm>
            <a:off x="4643438" y="571480"/>
            <a:ext cx="4278632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2745310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9"/>
            <a:ext cx="453650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3100" u="none">
                <a:ln>
                  <a:noFill/>
                </a:ln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7" pitchFamily="18" typeface="Batang"/>
                <a:ea charset="-127" pitchFamily="18" typeface="Batang"/>
                <a:cs typeface="+mj-cs"/>
              </a:rPr>
              <a:t>Зеленый-</a:t>
            </a:r>
            <a:r>
              <a:rPr b="1" cap="none" dirty="0" i="0" kern="0" kumimoji="0" lang="ru-RU" noProof="0" normalizeH="0" smtClean="0" spc="0" strike="noStrike" sz="3100" u="none">
                <a:ln>
                  <a:noFill/>
                </a:ln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7" pitchFamily="18" typeface="Batang"/>
                <a:ea charset="-127" pitchFamily="18" typeface="Batang"/>
                <a:cs typeface="+mj-cs"/>
              </a:rPr>
              <a:t> </a:t>
            </a:r>
            <a:r>
              <a:rPr b="1" baseline="0" cap="none" dirty="0" i="0" kern="0" kumimoji="0" lang="ru-RU" noProof="0" normalizeH="0" smtClean="0" spc="0" strike="noStrike" sz="3100" u="none">
                <a:ln>
                  <a:noFill/>
                </a:ln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7" pitchFamily="18" typeface="Batang"/>
                <a:ea charset="-127" pitchFamily="18" typeface="Batang"/>
                <a:cs typeface="+mj-cs"/>
              </a:rPr>
              <a:t>цвет жизни и растительности</a:t>
            </a:r>
            <a:r>
              <a:rPr b="1" baseline="0" cap="none" dirty="0" i="0" kern="0" kumimoji="0" lang="ru-RU" noProof="0" normalizeH="0" smtClean="0" spc="0" strike="noStrike" sz="3100" u="none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charset="-127" pitchFamily="18" typeface="Batang"/>
                <a:ea charset="-127" pitchFamily="18" typeface="Batang"/>
                <a:cs typeface="+mj-cs"/>
              </a:rPr>
              <a:t>. </a:t>
            </a:r>
            <a:r>
              <a:rPr b="1" baseline="0" cap="none" dirty="0" i="0" kern="0" kumimoji="0" lang="ru-RU" noProof="0" normalizeH="0" smtClean="0" spc="0" strike="noStrike" sz="7200" u="none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b="1" baseline="0" cap="none" dirty="0" i="0" kern="0" kumimoji="0" lang="ru-RU" noProof="0" normalizeH="0" smtClean="0" spc="0" strike="noStrike" sz="7200" u="none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b="1" baseline="0" cap="none" dirty="0" i="0" kern="0" kumimoji="0" lang="ru-RU" noProof="0" normalizeH="0" smtClean="0" spc="0" strike="noStrike" sz="1800" u="none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pic>
        <p:nvPicPr>
          <p:cNvPr descr="1732218586.jpg" id="4" name="Содержимое 11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0" y="2054934"/>
            <a:ext cx="5072066" cy="4517314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descr="468822.jpg" id="5" name="Содержимое 9"/>
          <p:cNvPicPr>
            <a:picLocks noChangeAspect="1"/>
          </p:cNvPicPr>
          <p:nvPr/>
        </p:nvPicPr>
        <p:blipFill>
          <a:blip cstate="print" r:embed="rId3"/>
          <a:srcRect r="33"/>
          <a:stretch>
            <a:fillRect/>
          </a:stretch>
        </p:blipFill>
        <p:spPr>
          <a:xfrm>
            <a:off x="4857752" y="557192"/>
            <a:ext cx="3857652" cy="522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2270305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7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0" kumimoji="0" lang="ru-RU" noProof="0" normalizeH="0" smtClean="0" spc="0" strike="noStrike" sz="2800" u="none">
                <a:ln>
                  <a:noFill/>
                </a:ln>
                <a:solidFill>
                  <a:srgbClr val="FFC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7" pitchFamily="18" typeface="Batang"/>
                <a:ea charset="-127" pitchFamily="18" typeface="Batang"/>
                <a:cs typeface="+mj-cs"/>
              </a:rPr>
              <a:t>Жёлтый- цвет пшеницы </a:t>
            </a:r>
            <a:r>
              <a:rPr b="0" baseline="0" cap="none" dirty="0" i="0" kern="0" kumimoji="0" lang="ru-RU" noProof="0" normalizeH="0" smtClean="0" spc="0" strike="noStrike" sz="2800" u="none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charset="-127" pitchFamily="18" typeface="Batang"/>
                <a:ea charset="-127" pitchFamily="18" typeface="Batang"/>
                <a:cs typeface="+mj-cs"/>
              </a:rPr>
              <a:t>и </a:t>
            </a:r>
            <a:r>
              <a:rPr b="0" baseline="0" cap="none" dirty="0" i="0" kern="0" kumimoji="0" lang="ru-RU" noProof="0" normalizeH="0" smtClean="0" spc="0" strike="noStrike" sz="2800" u="none">
                <a:ln>
                  <a:noFill/>
                </a:ln>
                <a:solidFill>
                  <a:srgbClr val="FFC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7" pitchFamily="18" typeface="Batang"/>
                <a:ea charset="-127" pitchFamily="18" typeface="Batang"/>
                <a:cs typeface="+mj-cs"/>
              </a:rPr>
              <a:t>солнца</a:t>
            </a:r>
            <a:r>
              <a:rPr b="0" baseline="0" cap="none" dirty="0" i="0" kern="0" kumimoji="0" lang="ru-RU" noProof="0" normalizeH="0" smtClean="0" spc="0" strike="noStrike" sz="2800" u="none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charset="-127" pitchFamily="18" typeface="Batang"/>
                <a:ea charset="-127" pitchFamily="18" typeface="Batang"/>
                <a:cs typeface="+mj-cs"/>
              </a:rPr>
              <a:t>. </a:t>
            </a:r>
            <a:endParaRPr b="0" baseline="0" cap="none" dirty="0" i="0" kern="0" kumimoji="0" lang="ru-RU" noProof="0" normalizeH="0" smtClean="0" spc="0" strike="noStrike" sz="1800" u="none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pic>
        <p:nvPicPr>
          <p:cNvPr descr="4721.jpg" id="3" name="Содержимое 8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0" y="1864972"/>
            <a:ext cx="5214942" cy="4993028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descr="100672.jpg" id="6" name="Содержимое 12"/>
          <p:cNvPicPr>
            <a:picLocks noChangeAspect="1"/>
          </p:cNvPicPr>
          <p:nvPr/>
        </p:nvPicPr>
        <p:blipFill>
          <a:blip cstate="print" r:embed="rId3"/>
          <a:srcRect b="70"/>
          <a:stretch>
            <a:fillRect/>
          </a:stretch>
        </p:blipFill>
        <p:spPr>
          <a:xfrm>
            <a:off x="5004048" y="764704"/>
            <a:ext cx="3648325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7511149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737701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0" baseline="0" cap="none" dirty="0" i="0" kern="0" kumimoji="0" lang="ru-RU" noProof="0" normalizeH="0" smtClean="0" spc="0" strike="noStrike" sz="2800" u="none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7" pitchFamily="18" typeface="Batang"/>
                <a:ea charset="-127" pitchFamily="18" typeface="Batang"/>
                <a:cs typeface="+mj-cs"/>
              </a:rPr>
              <a:t>Голубой(синий) - цвет неба и воды</a:t>
            </a:r>
            <a:r>
              <a:rPr b="0" baseline="0" cap="none" dirty="0" i="0" kern="0" kumimoji="0" lang="ru-RU" noProof="0" normalizeH="0" smtClean="0" spc="0" strike="noStrike" sz="2800" u="none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charset="-127" pitchFamily="18" typeface="Batang"/>
                <a:ea charset="-127" pitchFamily="18" typeface="Batang"/>
                <a:cs typeface="+mj-cs"/>
              </a:rPr>
              <a:t>. </a:t>
            </a:r>
            <a:endParaRPr b="0" baseline="0" cap="none" dirty="0" i="0" kern="0" kumimoji="0" lang="ru-RU" noProof="0" normalizeH="0" smtClean="0" spc="0" strike="noStrike" sz="1800" u="none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descr="13905.jpg" id="4" name="Содержимое 10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214282" y="2773490"/>
            <a:ext cx="4429156" cy="375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0a2cd8f6bd3102c0cb9c319b0871f169[1].jpg" id="5" name="Содержимое 9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4000464" y="214290"/>
            <a:ext cx="5143536" cy="4389154"/>
          </a:xfrm>
          <a:prstGeom prst="ellipse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76743797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9685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dirty="0" kern="0" lang="ru-RU" smtClean="0" sz="2800">
                <a:solidFill>
                  <a:schemeClr val="bg1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7" pitchFamily="18" typeface="Batang"/>
                <a:ea charset="-127" pitchFamily="18" typeface="Batang"/>
                <a:cs typeface="+mj-cs"/>
              </a:rPr>
              <a:t>Белый - ц</a:t>
            </a:r>
            <a:r>
              <a:rPr b="1" baseline="0" cap="none" dirty="0" err="1" i="0" kern="0" kumimoji="0" lang="ru-RU" noProof="0" normalizeH="0" smtClean="0" spc="0" strike="noStrike" sz="28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7" pitchFamily="18" typeface="Batang"/>
                <a:ea charset="-127" pitchFamily="18" typeface="Batang"/>
                <a:cs typeface="+mj-cs"/>
              </a:rPr>
              <a:t>вет</a:t>
            </a:r>
            <a:r>
              <a:rPr b="1" baseline="0" cap="none" dirty="0" i="0" kern="0" kumimoji="0" lang="ru-RU" noProof="0" normalizeH="0" smtClean="0" spc="0" strike="noStrike" sz="28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7" pitchFamily="18" typeface="Batang"/>
                <a:ea charset="-127" pitchFamily="18" typeface="Batang"/>
                <a:cs typeface="+mj-cs"/>
              </a:rPr>
              <a:t> чистоты, честности и преданности.</a:t>
            </a:r>
            <a:r>
              <a:rPr b="1" baseline="0" cap="none" dirty="0" i="0" kern="0" kumimoji="0" lang="ru-RU" noProof="0" normalizeH="0" smtClean="0" spc="0" strike="noStrike" sz="28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b="1" baseline="0" cap="none" dirty="0" i="0" kern="0" kumimoji="0" lang="ru-RU" noProof="0" normalizeH="0" smtClean="0" spc="0" strike="noStrike" sz="28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b="1" baseline="0" cap="none" dirty="0" i="0" kern="0" kumimoji="0" lang="ru-RU" noProof="0" normalizeH="0" smtClean="0" spc="0" strike="noStrike" sz="1800" u="none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descr="C:\Users\Наташа\Desktop\патриотизм\русь\русская одежда\сарафаны\3046843x.jpg" id="3" name="Picture 10"/>
          <p:cNvPicPr>
            <a:picLocks noChangeArrowheads="1" noChangeAspect="1"/>
          </p:cNvPicPr>
          <p:nvPr/>
        </p:nvPicPr>
        <p:blipFill>
          <a:blip cstate="print" r:embed="rId2"/>
          <a:srcRect r="150"/>
          <a:stretch>
            <a:fillRect/>
          </a:stretch>
        </p:blipFill>
        <p:spPr bwMode="auto">
          <a:xfrm>
            <a:off x="39414" y="1149196"/>
            <a:ext cx="5286380" cy="5708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C:\Users\Наташа\Desktop\патриотизм\русь\русская одежда\сарафаны\c36c727b341a.jpg" id="4" name="Picture 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5357818" y="285728"/>
            <a:ext cx="3372714" cy="6245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9307759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Desktop\рус. нар. муж.костюм\43ye3n-2tg.jpg" id="2" name="Picture 2"/>
          <p:cNvPicPr>
            <a:picLocks noChangeArrowheads="1" noChangeAspect="1"/>
          </p:cNvPicPr>
          <p:nvPr/>
        </p:nvPicPr>
        <p:blipFill>
          <a:blip cstate="print" r:embed="rId2"/>
          <a:srcRect r="162" t="64391"/>
          <a:stretch>
            <a:fillRect/>
          </a:stretch>
        </p:blipFill>
        <p:spPr bwMode="auto">
          <a:xfrm>
            <a:off x="251520" y="260648"/>
            <a:ext cx="7572428" cy="27312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descr="C:\Users\Admin\Desktop\рус. нар. муж.костюм\43ye3n-2tg.jpg" id="3" name="Picture 2"/>
          <p:cNvPicPr>
            <a:picLocks noChangeArrowheads="1" noChangeAspect="1"/>
          </p:cNvPicPr>
          <p:nvPr/>
        </p:nvPicPr>
        <p:blipFill>
          <a:blip cstate="print" r:embed="rId2"/>
          <a:srcRect b="66254" r="162"/>
          <a:stretch>
            <a:fillRect/>
          </a:stretch>
        </p:blipFill>
        <p:spPr bwMode="auto">
          <a:xfrm>
            <a:off x="1259632" y="3356992"/>
            <a:ext cx="7572428" cy="29355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8369675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to-649.jpg" id="2" name="Содержимое 4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942873" y="222492"/>
            <a:ext cx="800105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C:\Users\Admin\Desktop\рус. нар. муж.костюм\120.jpg" id="3" name="Picture 2"/>
          <p:cNvPicPr>
            <a:picLocks noChangeArrowheads="1" noChangeAspect="1"/>
          </p:cNvPicPr>
          <p:nvPr/>
        </p:nvPicPr>
        <p:blipFill>
          <a:blip cstate="print" r:embed="rId3"/>
          <a:stretch>
            <a:fillRect/>
          </a:stretch>
        </p:blipFill>
        <p:spPr bwMode="auto">
          <a:xfrm>
            <a:off x="251520" y="3214686"/>
            <a:ext cx="7358114" cy="30718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9854645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</TotalTime>
  <Words>89</Words>
  <Application>Microsoft Office PowerPoint</Application>
  <PresentationFormat>Экран (4:3)</PresentationFormat>
  <Paragraphs>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«Русский народный сарафан»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«Русский народный сарафан»</dc:title>
  <dc:creator>Ольга</dc:creator>
  <cp:lastModifiedBy>Сергей</cp:lastModifiedBy>
  <cp:revision>32</cp:revision>
  <dcterms:created xsi:type="dcterms:W3CDTF">2015-11-22T00:53:36Z</dcterms:created>
  <dcterms:modified xsi:type="dcterms:W3CDTF">2016-05-04T15:42:58Z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1814888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